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Lst>
  <p:notesMasterIdLst>
    <p:notesMasterId r:id="rId21"/>
  </p:notesMasterIdLst>
  <p:sldIdLst>
    <p:sldId id="274"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86813" autoAdjust="0"/>
  </p:normalViewPr>
  <p:slideViewPr>
    <p:cSldViewPr snapToGrid="0" showGuides="1">
      <p:cViewPr>
        <p:scale>
          <a:sx n="70" d="100"/>
          <a:sy n="70" d="100"/>
        </p:scale>
        <p:origin x="-504" y="-540"/>
      </p:cViewPr>
      <p:guideLst>
        <p:guide orient="horz" pos="2183"/>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p:spPr>
        <p:txBody>
          <a:bodyPr/>
          <a:lstStyle/>
          <a:p>
            <a:pPr>
              <a:lnSpc>
                <a:spcPct val="90000"/>
              </a:lnSpc>
            </a:pPr>
            <a:r>
              <a:rPr lang="fr-FR" i="1" noProof="0" dirty="0" smtClean="0"/>
              <a:t>Nous allons maintenant parler de</a:t>
            </a:r>
          </a:p>
        </p:txBody>
      </p:sp>
    </p:spTree>
    <p:extLst>
      <p:ext uri="{BB962C8B-B14F-4D97-AF65-F5344CB8AC3E}">
        <p14:creationId xmlns:p14="http://schemas.microsoft.com/office/powerpoint/2010/main" val="2916345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lIns="91431" tIns="45715" rIns="91431" bIns="45715" anchor="b"/>
          <a:lstStyle/>
          <a:p>
            <a:pPr algn="r"/>
            <a:fld id="{4463E05F-A82E-4C44-AE84-1EC10A8C6707}" type="slidenum">
              <a:rPr lang="en-US" sz="1200"/>
              <a:pPr algn="r"/>
              <a:t>12</a:t>
            </a:fld>
            <a:endParaRPr lang="en-US" sz="1200" dirty="0"/>
          </a:p>
        </p:txBody>
      </p:sp>
      <p:sp>
        <p:nvSpPr>
          <p:cNvPr id="40963" name="Rectangle 2"/>
          <p:cNvSpPr>
            <a:spLocks noGrp="1" noRot="1" noChangeAspect="1" noChangeArrowheads="1" noTextEdit="1"/>
          </p:cNvSpPr>
          <p:nvPr>
            <p:ph type="sldImg"/>
          </p:nvPr>
        </p:nvSpPr>
        <p:spPr bwMode="auto">
          <a:xfrm>
            <a:off x="112713" y="742950"/>
            <a:ext cx="6578600" cy="3700463"/>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lIns="91431" tIns="45715" rIns="91431" bIns="45715"/>
          <a:lstStyle/>
          <a:p>
            <a:pPr eaLnBrk="1" hangingPunct="1"/>
            <a:r>
              <a:rPr lang="fr-FR" i="0" noProof="0" dirty="0" smtClean="0"/>
              <a:t>Les principaux pays de l’UE (par</a:t>
            </a:r>
            <a:r>
              <a:rPr lang="fr-FR" i="0" baseline="0" noProof="0" dirty="0" smtClean="0"/>
              <a:t> ex.</a:t>
            </a:r>
            <a:r>
              <a:rPr lang="fr-FR" i="0" noProof="0" dirty="0" smtClean="0"/>
              <a:t> France, Royaume-Uni, Pays-Bas</a:t>
            </a:r>
            <a:r>
              <a:rPr lang="fr-FR" i="0" baseline="0" noProof="0" dirty="0" smtClean="0"/>
              <a:t>) </a:t>
            </a:r>
            <a:r>
              <a:rPr lang="fr-FR" i="0" noProof="0" dirty="0" smtClean="0"/>
              <a:t>important de grosses quantités de bois provenant</a:t>
            </a:r>
            <a:r>
              <a:rPr lang="fr-FR" i="0" baseline="0" noProof="0" dirty="0" smtClean="0"/>
              <a:t> de l’extérieur de l’UE appliquent des politiques de passation de marchés publics (à l’exception de l’Espagne et de l’Italie). Cela veut dire que les entreprises qui fournissent les gouvernements de ces pays doivent se conformer aux exigences de leurs politiques de passation de marchés publics : bois légal ou bois durable. </a:t>
            </a:r>
          </a:p>
          <a:p>
            <a:pPr eaLnBrk="1" hangingPunct="1"/>
            <a:endParaRPr lang="fr-FR" i="0" baseline="0" noProof="0" dirty="0" smtClean="0"/>
          </a:p>
          <a:p>
            <a:pPr eaLnBrk="1" hangingPunct="1"/>
            <a:r>
              <a:rPr lang="fr-FR" i="0" baseline="0" noProof="0" dirty="0" smtClean="0"/>
              <a:t>À lire également : par ex. http://www.proforest.net/objects/publications/flegt-licenced-timber-and-eu-member-state-procurement-policies</a:t>
            </a:r>
          </a:p>
          <a:p>
            <a:pPr eaLnBrk="1" hangingPunct="1"/>
            <a:endParaRPr lang="en-GB" i="0" dirty="0" smtClean="0"/>
          </a:p>
        </p:txBody>
      </p:sp>
    </p:spTree>
    <p:extLst>
      <p:ext uri="{BB962C8B-B14F-4D97-AF65-F5344CB8AC3E}">
        <p14:creationId xmlns:p14="http://schemas.microsoft.com/office/powerpoint/2010/main" val="3047898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Actuellement,</a:t>
            </a:r>
            <a:r>
              <a:rPr lang="fr-FR" baseline="0" noProof="0" dirty="0" smtClean="0"/>
              <a:t> l</a:t>
            </a:r>
            <a:r>
              <a:rPr lang="fr-FR" noProof="0" dirty="0" smtClean="0"/>
              <a:t>’Allemagne et la Belgique n’acceptent pas le bois bénéficiant de l’autorisation FLEGT dans leurs</a:t>
            </a:r>
            <a:r>
              <a:rPr lang="fr-FR" baseline="0" noProof="0" dirty="0" smtClean="0"/>
              <a:t> politiques de passation de marchés publics car leur exigence minimale est la durabilité, pas seulement la légalité.</a:t>
            </a:r>
            <a:endParaRPr lang="en-GB" i="0" baseline="0"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pPr/>
              <a:t>13</a:t>
            </a:fld>
            <a:endParaRPr lang="en-GB" dirty="0"/>
          </a:p>
        </p:txBody>
      </p:sp>
    </p:spTree>
    <p:extLst>
      <p:ext uri="{BB962C8B-B14F-4D97-AF65-F5344CB8AC3E}">
        <p14:creationId xmlns:p14="http://schemas.microsoft.com/office/powerpoint/2010/main" val="4050809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14</a:t>
            </a:fld>
            <a:endParaRPr lang="en-GB" dirty="0"/>
          </a:p>
        </p:txBody>
      </p:sp>
    </p:spTree>
    <p:extLst>
      <p:ext uri="{BB962C8B-B14F-4D97-AF65-F5344CB8AC3E}">
        <p14:creationId xmlns:p14="http://schemas.microsoft.com/office/powerpoint/2010/main" val="217322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p:spPr>
        <p:txBody>
          <a:bodyPr/>
          <a:lstStyle/>
          <a:p>
            <a:pPr algn="just">
              <a:lnSpc>
                <a:spcPct val="90000"/>
              </a:lnSpc>
            </a:pPr>
            <a:r>
              <a:rPr lang="fr-FR" noProof="0" dirty="0" smtClean="0"/>
              <a:t>Le plan d’action présente un ensemble de mesures, parmi lesquelles :</a:t>
            </a:r>
          </a:p>
          <a:p>
            <a:pPr>
              <a:lnSpc>
                <a:spcPct val="90000"/>
              </a:lnSpc>
            </a:pPr>
            <a:r>
              <a:rPr lang="fr-FR" noProof="0" dirty="0" smtClean="0"/>
              <a:t>1 soutenir l’amélioration de la gouvernance et le renforcement des capacités dans les pays producteurs de bois ; </a:t>
            </a:r>
          </a:p>
          <a:p>
            <a:pPr>
              <a:lnSpc>
                <a:spcPct val="90000"/>
              </a:lnSpc>
            </a:pPr>
            <a:r>
              <a:rPr lang="fr-FR" noProof="0" dirty="0" smtClean="0"/>
              <a:t>2 au centre du plan d’action, il y a les accords de partenariat volontaires avec les pays producteurs de bois souhaitant éliminer le bois illégal de leurs échanges commerciaux avec l’UE ; </a:t>
            </a:r>
          </a:p>
          <a:p>
            <a:pPr>
              <a:lnSpc>
                <a:spcPct val="90000"/>
              </a:lnSpc>
            </a:pPr>
            <a:r>
              <a:rPr lang="fr-FR" noProof="0" dirty="0" smtClean="0"/>
              <a:t>3 encourager le secteur privé à adopter des politiques d’achat excluant le bois illégal de leurs chaînes d’approvisionnement ;</a:t>
            </a:r>
          </a:p>
          <a:p>
            <a:pPr>
              <a:lnSpc>
                <a:spcPct val="90000"/>
              </a:lnSpc>
            </a:pPr>
            <a:r>
              <a:rPr lang="fr-FR" noProof="0" dirty="0" smtClean="0"/>
              <a:t>4 promouvoir les politiques de passation des marchés publics ; </a:t>
            </a:r>
          </a:p>
          <a:p>
            <a:pPr>
              <a:lnSpc>
                <a:spcPct val="90000"/>
              </a:lnSpc>
            </a:pPr>
            <a:r>
              <a:rPr lang="fr-FR" noProof="0" dirty="0" smtClean="0"/>
              <a:t>5 encourager les mesures visant à éviter les investissements dans les activités encourageant l’exploitation illégale du bois ; </a:t>
            </a:r>
          </a:p>
          <a:p>
            <a:pPr>
              <a:lnSpc>
                <a:spcPct val="90000"/>
              </a:lnSpc>
            </a:pPr>
            <a:r>
              <a:rPr lang="fr-FR" noProof="0" dirty="0" smtClean="0"/>
              <a:t>2 soutenir les gouvernements qui souhaitent s’assurer que le bois illégalement récolté sur leur territoire n’est pas admis</a:t>
            </a:r>
            <a:r>
              <a:rPr lang="fr-FR" baseline="0" noProof="0" dirty="0" smtClean="0"/>
              <a:t> sur le marché de l’UE. </a:t>
            </a:r>
            <a:endParaRPr lang="fr-FR" noProof="0" dirty="0" smtClean="0"/>
          </a:p>
          <a:p>
            <a:pPr>
              <a:lnSpc>
                <a:spcPct val="90000"/>
              </a:lnSpc>
            </a:pPr>
            <a:endParaRPr lang="en-US" dirty="0" smtClean="0"/>
          </a:p>
        </p:txBody>
      </p:sp>
    </p:spTree>
    <p:extLst>
      <p:ext uri="{BB962C8B-B14F-4D97-AF65-F5344CB8AC3E}">
        <p14:creationId xmlns:p14="http://schemas.microsoft.com/office/powerpoint/2010/main" val="208657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4</a:t>
            </a:fld>
            <a:endParaRPr lang="en-GB" dirty="0"/>
          </a:p>
        </p:txBody>
      </p:sp>
    </p:spTree>
    <p:extLst>
      <p:ext uri="{BB962C8B-B14F-4D97-AF65-F5344CB8AC3E}">
        <p14:creationId xmlns:p14="http://schemas.microsoft.com/office/powerpoint/2010/main" val="1090183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noProof="0" dirty="0" smtClean="0"/>
              <a:t>Vous pouvez trouver la dernière liste des pays ayant engagé des négociations et la mise en œuvre d’APV à l’adresse : </a:t>
            </a:r>
            <a:r>
              <a:rPr lang="fr-FR" i="0" baseline="0" noProof="0" dirty="0" smtClean="0"/>
              <a:t>http://www.euflegt.efi.int/vpa-countries</a:t>
            </a:r>
            <a:endParaRPr lang="fr-FR" i="0" noProof="0" dirty="0" smtClean="0"/>
          </a:p>
          <a:p>
            <a:endParaRPr lang="en-GB" dirty="0" smtClean="0"/>
          </a:p>
        </p:txBody>
      </p:sp>
    </p:spTree>
    <p:extLst>
      <p:ext uri="{BB962C8B-B14F-4D97-AF65-F5344CB8AC3E}">
        <p14:creationId xmlns:p14="http://schemas.microsoft.com/office/powerpoint/2010/main" val="881498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6</a:t>
            </a:fld>
            <a:endParaRPr lang="en-GB" dirty="0"/>
          </a:p>
        </p:txBody>
      </p:sp>
    </p:spTree>
    <p:extLst>
      <p:ext uri="{BB962C8B-B14F-4D97-AF65-F5344CB8AC3E}">
        <p14:creationId xmlns:p14="http://schemas.microsoft.com/office/powerpoint/2010/main" val="213852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p:spPr>
        <p:txBody>
          <a:bodyPr/>
          <a:lstStyle/>
          <a:p>
            <a:endParaRPr lang="en-GB" dirty="0" smtClean="0"/>
          </a:p>
        </p:txBody>
      </p:sp>
    </p:spTree>
    <p:extLst>
      <p:ext uri="{BB962C8B-B14F-4D97-AF65-F5344CB8AC3E}">
        <p14:creationId xmlns:p14="http://schemas.microsoft.com/office/powerpoint/2010/main" val="3579234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Le document original concernant le bois bénéficiant d’une autorisation FLEGT et les politiques de passations de marchés des États membres de l’UE est disponible à l’adresse</a:t>
            </a:r>
            <a:r>
              <a:rPr lang="fr-FR" i="0" baseline="0" noProof="0" dirty="0" smtClean="0"/>
              <a:t> : http://www.proforest.net/publication/bibliog.2011-04-08.7421357592?searchterm=Bois légal FLEGT et politiques des marchés publics des États membres de l’Union européenne</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dirty="0"/>
          </a:p>
        </p:txBody>
      </p:sp>
    </p:spTree>
    <p:extLst>
      <p:ext uri="{BB962C8B-B14F-4D97-AF65-F5344CB8AC3E}">
        <p14:creationId xmlns:p14="http://schemas.microsoft.com/office/powerpoint/2010/main" val="4207458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p:spPr>
        <p:txBody>
          <a:bodyPr/>
          <a:lstStyle/>
          <a:p>
            <a:pPr>
              <a:lnSpc>
                <a:spcPct val="90000"/>
              </a:lnSpc>
            </a:pPr>
            <a:endParaRPr lang="en-US" dirty="0" smtClean="0"/>
          </a:p>
        </p:txBody>
      </p:sp>
    </p:spTree>
    <p:extLst>
      <p:ext uri="{BB962C8B-B14F-4D97-AF65-F5344CB8AC3E}">
        <p14:creationId xmlns:p14="http://schemas.microsoft.com/office/powerpoint/2010/main" val="41798286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49652894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6656825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413106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615940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69086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5861296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123621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019542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8339741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hyperlink" Target="http://www.euflegt.efi.int/vpa-countri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2" y="1202056"/>
            <a:ext cx="8229600" cy="1143000"/>
          </a:xfrm>
        </p:spPr>
        <p:txBody>
          <a:bodyPr/>
          <a:lstStyle/>
          <a:p>
            <a:r>
              <a:rPr lang="fr-FR" dirty="0" smtClean="0">
                <a:solidFill>
                  <a:srgbClr val="006600"/>
                </a:solidFill>
              </a:rPr>
              <a:t>Respect du Règlement</a:t>
            </a:r>
            <a:endParaRPr lang="fr-FR" dirty="0">
              <a:solidFill>
                <a:srgbClr val="006600"/>
              </a:solidFill>
            </a:endParaRPr>
          </a:p>
        </p:txBody>
      </p:sp>
      <p:sp>
        <p:nvSpPr>
          <p:cNvPr id="3" name="Content Placeholder 2"/>
          <p:cNvSpPr>
            <a:spLocks noGrp="1"/>
          </p:cNvSpPr>
          <p:nvPr>
            <p:ph idx="1"/>
          </p:nvPr>
        </p:nvSpPr>
        <p:spPr>
          <a:xfrm>
            <a:off x="424543" y="2206625"/>
            <a:ext cx="8229600" cy="4525963"/>
          </a:xfrm>
        </p:spPr>
        <p:txBody>
          <a:bodyPr>
            <a:normAutofit/>
          </a:bodyPr>
          <a:lstStyle/>
          <a:p>
            <a:r>
              <a:rPr lang="fr-FR" sz="2400" dirty="0" smtClean="0"/>
              <a:t>Le Règlement Bois de l'UE ne soutient pas de systèmes particuliers de certification de la légalité ou de certification forestière, mais les critères d’évaluation du risque peuvent inclure une vérification par une tierce partie : </a:t>
            </a:r>
          </a:p>
          <a:p>
            <a:pPr lvl="1">
              <a:buFont typeface="Wingdings" panose="05000000000000000000" pitchFamily="2" charset="2"/>
              <a:buChar char="§"/>
            </a:pPr>
            <a:r>
              <a:rPr lang="fr-FR" dirty="0" smtClean="0"/>
              <a:t>Le Règlement Bois de l'UE mentionne « </a:t>
            </a:r>
            <a:r>
              <a:rPr lang="fr-FR" i="1" dirty="0" smtClean="0"/>
              <a:t>l’assurance du respect de la législation applicable, qui peut comprendre la certification ou d’autres systèmes de vérification tierce partie qui couvrent le respect de la législation applicable ».</a:t>
            </a:r>
            <a:endParaRPr lang="fr-FR" dirty="0" smtClean="0"/>
          </a:p>
          <a:p>
            <a:r>
              <a:rPr lang="fr-FR" sz="2400" dirty="0" smtClean="0"/>
              <a:t>Seuls les bois et les produits dérivés bénéficiant d’une autorisation FLEGT ou d’un permis CITES sont automatiquement conformes au Règlement Bois de l'UE.</a:t>
            </a:r>
            <a:endParaRPr lang="fr-FR"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10</a:t>
            </a:fld>
            <a:endParaRPr lang="zh-TW" altLang="en-US"/>
          </a:p>
        </p:txBody>
      </p:sp>
    </p:spTree>
    <p:extLst>
      <p:ext uri="{BB962C8B-B14F-4D97-AF65-F5344CB8AC3E}">
        <p14:creationId xmlns:p14="http://schemas.microsoft.com/office/powerpoint/2010/main" val="1876284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24221" y="1203434"/>
            <a:ext cx="8229600" cy="1143000"/>
          </a:xfrm>
        </p:spPr>
        <p:txBody>
          <a:bodyPr>
            <a:normAutofit/>
          </a:bodyPr>
          <a:lstStyle/>
          <a:p>
            <a:r>
              <a:rPr lang="fr-FR" dirty="0" smtClean="0">
                <a:solidFill>
                  <a:srgbClr val="006600"/>
                </a:solidFill>
              </a:rPr>
              <a:t>Éléments clés du Plan d’action FLEGT </a:t>
            </a:r>
            <a:endParaRPr lang="en-US" dirty="0" smtClean="0">
              <a:solidFill>
                <a:srgbClr val="006600"/>
              </a:solidFill>
            </a:endParaRPr>
          </a:p>
        </p:txBody>
      </p:sp>
      <p:sp>
        <p:nvSpPr>
          <p:cNvPr id="29699" name="Rectangle 3"/>
          <p:cNvSpPr>
            <a:spLocks noGrp="1" noChangeArrowheads="1"/>
          </p:cNvSpPr>
          <p:nvPr>
            <p:ph idx="1"/>
          </p:nvPr>
        </p:nvSpPr>
        <p:spPr>
          <a:xfrm>
            <a:off x="324221" y="2206625"/>
            <a:ext cx="8229600" cy="4525963"/>
          </a:xfrm>
        </p:spPr>
        <p:txBody>
          <a:bodyPr>
            <a:normAutofit lnSpcReduction="10000"/>
          </a:bodyPr>
          <a:lstStyle/>
          <a:p>
            <a:pPr marL="381000" indent="-381000" algn="just">
              <a:buFontTx/>
              <a:buAutoNum type="arabicPeriod"/>
            </a:pPr>
            <a:r>
              <a:rPr lang="fr-FR" dirty="0" smtClean="0"/>
              <a:t>Appui aux pays producteurs de bois</a:t>
            </a:r>
          </a:p>
          <a:p>
            <a:pPr marL="381000" indent="-381000" algn="just">
              <a:buFontTx/>
              <a:buAutoNum type="arabicPeriod"/>
            </a:pPr>
            <a:r>
              <a:rPr lang="fr-FR" dirty="0" smtClean="0"/>
              <a:t>Appui aux initiatives du secteur privé</a:t>
            </a:r>
          </a:p>
          <a:p>
            <a:pPr marL="381000" indent="-381000" algn="just">
              <a:buFontTx/>
              <a:buAutoNum type="arabicPeriod"/>
            </a:pPr>
            <a:r>
              <a:rPr lang="fr-FR" dirty="0" smtClean="0"/>
              <a:t>Garanties pour les investissements</a:t>
            </a:r>
          </a:p>
          <a:p>
            <a:pPr marL="381000" indent="-381000">
              <a:buFontTx/>
              <a:buAutoNum type="arabicPeriod"/>
            </a:pPr>
            <a:r>
              <a:rPr lang="fr-FR" dirty="0" smtClean="0"/>
              <a:t>Problème du bois de la guerre </a:t>
            </a:r>
          </a:p>
          <a:p>
            <a:pPr marL="381000" indent="-381000">
              <a:buFontTx/>
              <a:buAutoNum type="arabicPeriod"/>
            </a:pPr>
            <a:r>
              <a:rPr lang="fr-FR" dirty="0" smtClean="0"/>
              <a:t>Activités visant à promouvoir le commerce du bois légal</a:t>
            </a:r>
          </a:p>
          <a:p>
            <a:pPr marL="781050" lvl="1" indent="-381000"/>
            <a:r>
              <a:rPr lang="fr-FR" dirty="0" smtClean="0"/>
              <a:t>Accords de partenariat volontaires </a:t>
            </a:r>
          </a:p>
          <a:p>
            <a:pPr marL="381000" indent="-381000" algn="just">
              <a:buFontTx/>
              <a:buAutoNum type="arabicPeriod"/>
            </a:pPr>
            <a:r>
              <a:rPr lang="fr-FR" dirty="0" smtClean="0"/>
              <a:t>Options législatives supplémentaires</a:t>
            </a:r>
          </a:p>
          <a:p>
            <a:pPr marL="781050" lvl="1" indent="-381000" algn="just"/>
            <a:r>
              <a:rPr lang="fr-FR" dirty="0" smtClean="0"/>
              <a:t>Règlement Bois de l’UE (diligence raisonnée)</a:t>
            </a:r>
          </a:p>
          <a:p>
            <a:pPr marL="381000" indent="-381000" algn="just">
              <a:buFontTx/>
              <a:buAutoNum type="arabicPeriod"/>
            </a:pPr>
            <a:r>
              <a:rPr lang="fr-FR" dirty="0" smtClean="0"/>
              <a:t>Politiques des marchés publics du bois</a:t>
            </a:r>
            <a:endParaRPr lang="en-GB" dirty="0"/>
          </a:p>
        </p:txBody>
      </p:sp>
      <p:sp>
        <p:nvSpPr>
          <p:cNvPr id="4" name="Oval 89"/>
          <p:cNvSpPr>
            <a:spLocks noChangeArrowheads="1"/>
          </p:cNvSpPr>
          <p:nvPr/>
        </p:nvSpPr>
        <p:spPr bwMode="auto">
          <a:xfrm>
            <a:off x="569982" y="6023868"/>
            <a:ext cx="6308490" cy="576064"/>
          </a:xfrm>
          <a:prstGeom prst="ellipse">
            <a:avLst/>
          </a:prstGeom>
          <a:noFill/>
          <a:ln w="31750">
            <a:solidFill>
              <a:srgbClr val="FF0000"/>
            </a:solidFill>
            <a:round/>
            <a:headEnd/>
            <a:tailEnd/>
          </a:ln>
        </p:spPr>
        <p:txBody>
          <a:bodyPr wrap="none" anchor="ctr"/>
          <a:lstStyle/>
          <a:p>
            <a:endParaRPr lang="nl-NL"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11</a:t>
            </a:fld>
            <a:endParaRPr lang="zh-TW" alt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53500" y="2206625"/>
            <a:ext cx="3238500" cy="4105275"/>
          </a:xfrm>
          <a:prstGeom prst="rect">
            <a:avLst/>
          </a:prstGeom>
        </p:spPr>
      </p:pic>
    </p:spTree>
    <p:extLst>
      <p:ext uri="{BB962C8B-B14F-4D97-AF65-F5344CB8AC3E}">
        <p14:creationId xmlns:p14="http://schemas.microsoft.com/office/powerpoint/2010/main" val="17655665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0" y="-163286"/>
            <a:ext cx="12192000" cy="7021286"/>
          </a:xfrm>
          <a:prstGeom prst="rect">
            <a:avLst/>
          </a:prstGeom>
          <a:solidFill>
            <a:srgbClr val="FFFFFF"/>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pPr defTabSz="844083" eaLnBrk="0" fontAlgn="base" hangingPunct="0">
              <a:spcBef>
                <a:spcPct val="0"/>
              </a:spcBef>
              <a:spcAft>
                <a:spcPct val="0"/>
              </a:spcAft>
            </a:pPr>
            <a:endParaRPr lang="en-US" sz="2215" dirty="0">
              <a:latin typeface="Arial" charset="0"/>
              <a:ea typeface="ヒラギノ角ゴ Pro W3" charset="-128"/>
            </a:endParaRPr>
          </a:p>
        </p:txBody>
      </p:sp>
      <p:sp>
        <p:nvSpPr>
          <p:cNvPr id="10242" name="Rectangle 2"/>
          <p:cNvSpPr>
            <a:spLocks noGrp="1" noChangeArrowheads="1"/>
          </p:cNvSpPr>
          <p:nvPr>
            <p:ph type="title"/>
          </p:nvPr>
        </p:nvSpPr>
        <p:spPr>
          <a:xfrm>
            <a:off x="337659" y="0"/>
            <a:ext cx="8229600" cy="1143000"/>
          </a:xfrm>
        </p:spPr>
        <p:txBody>
          <a:bodyPr>
            <a:normAutofit/>
          </a:bodyPr>
          <a:lstStyle/>
          <a:p>
            <a:pPr eaLnBrk="1" hangingPunct="1"/>
            <a:r>
              <a:rPr lang="fr-FR" dirty="0" smtClean="0">
                <a:solidFill>
                  <a:srgbClr val="006600"/>
                </a:solidFill>
              </a:rPr>
              <a:t>Politiques de passation de marchés publics</a:t>
            </a:r>
            <a:endParaRPr lang="fr-FR" dirty="0">
              <a:solidFill>
                <a:srgbClr val="006600"/>
              </a:solidFill>
            </a:endParaRPr>
          </a:p>
        </p:txBody>
      </p:sp>
      <p:pic>
        <p:nvPicPr>
          <p:cNvPr id="10244" name="Picture 4" descr="EU map PPP on timber +GPP refs.gif"/>
          <p:cNvPicPr>
            <a:picLocks noChangeAspect="1"/>
          </p:cNvPicPr>
          <p:nvPr/>
        </p:nvPicPr>
        <p:blipFill>
          <a:blip r:embed="rId3" cstate="print"/>
          <a:srcRect t="2715" b="15854"/>
          <a:stretch>
            <a:fillRect/>
          </a:stretch>
        </p:blipFill>
        <p:spPr bwMode="auto">
          <a:xfrm>
            <a:off x="477650" y="949477"/>
            <a:ext cx="6837550" cy="5306713"/>
          </a:xfrm>
          <a:prstGeom prst="rect">
            <a:avLst/>
          </a:prstGeom>
          <a:noFill/>
          <a:ln w="9525">
            <a:noFill/>
            <a:miter lim="800000"/>
            <a:headEnd/>
            <a:tailEnd/>
          </a:ln>
        </p:spPr>
      </p:pic>
      <p:sp>
        <p:nvSpPr>
          <p:cNvPr id="6" name="TextBox 5"/>
          <p:cNvSpPr txBox="1"/>
          <p:nvPr/>
        </p:nvSpPr>
        <p:spPr>
          <a:xfrm>
            <a:off x="5578287" y="1898489"/>
            <a:ext cx="4466465" cy="1323439"/>
          </a:xfrm>
          <a:prstGeom prst="rect">
            <a:avLst/>
          </a:prstGeom>
          <a:solidFill>
            <a:srgbClr val="FFFFFE"/>
          </a:solidFill>
          <a:ln cmpd="sng">
            <a:solidFill>
              <a:schemeClr val="tx1"/>
            </a:solidFill>
          </a:ln>
        </p:spPr>
        <p:txBody>
          <a:bodyPr wrap="square">
            <a:spAutoFit/>
          </a:bodyPr>
          <a:lstStyle/>
          <a:p>
            <a:pPr lvl="1">
              <a:spcBef>
                <a:spcPts val="600"/>
              </a:spcBef>
            </a:pPr>
            <a:endParaRPr lang="fr-FR" sz="900" dirty="0" smtClean="0">
              <a:solidFill>
                <a:srgbClr val="000000"/>
              </a:solidFill>
            </a:endParaRPr>
          </a:p>
          <a:p>
            <a:pPr lvl="1"/>
            <a:r>
              <a:rPr lang="fr-FR" sz="1200" dirty="0" smtClean="0">
                <a:solidFill>
                  <a:srgbClr val="000000"/>
                </a:solidFill>
              </a:rPr>
              <a:t>Politique </a:t>
            </a:r>
            <a:r>
              <a:rPr lang="fr-FR" sz="1200" dirty="0" smtClean="0">
                <a:solidFill>
                  <a:srgbClr val="000000"/>
                </a:solidFill>
              </a:rPr>
              <a:t>de passation de marchés publics pour le bois</a:t>
            </a:r>
          </a:p>
          <a:p>
            <a:pPr lvl="1"/>
            <a:endParaRPr lang="fr-FR" sz="1200" dirty="0" smtClean="0">
              <a:solidFill>
                <a:srgbClr val="000000"/>
              </a:solidFill>
            </a:endParaRPr>
          </a:p>
          <a:p>
            <a:pPr lvl="1">
              <a:spcBef>
                <a:spcPts val="600"/>
              </a:spcBef>
            </a:pPr>
            <a:r>
              <a:rPr lang="fr-FR" sz="1200" dirty="0" smtClean="0">
                <a:solidFill>
                  <a:srgbClr val="000000"/>
                </a:solidFill>
              </a:rPr>
              <a:t>Quelques politiques de marchés publics « verts »  (MPV)</a:t>
            </a:r>
          </a:p>
          <a:p>
            <a:pPr lvl="1">
              <a:spcAft>
                <a:spcPts val="600"/>
              </a:spcAft>
            </a:pPr>
            <a:r>
              <a:rPr lang="fr-FR" sz="1200" dirty="0" smtClean="0">
                <a:solidFill>
                  <a:srgbClr val="000000"/>
                </a:solidFill>
              </a:rPr>
              <a:t>Exigences « produits » pour le bois, en place ou en cours de </a:t>
            </a:r>
            <a:r>
              <a:rPr lang="fr-FR" sz="1200" dirty="0" smtClean="0">
                <a:solidFill>
                  <a:srgbClr val="000000"/>
                </a:solidFill>
              </a:rPr>
              <a:t>préparation</a:t>
            </a:r>
            <a:endParaRPr lang="fr-FR" sz="1200" dirty="0">
              <a:solidFill>
                <a:srgbClr val="000000"/>
              </a:solidFill>
            </a:endParaRPr>
          </a:p>
          <a:p>
            <a:pPr lvl="1"/>
            <a:r>
              <a:rPr lang="fr-FR" sz="100" dirty="0" smtClean="0">
                <a:solidFill>
                  <a:srgbClr val="000000"/>
                </a:solidFill>
              </a:rPr>
              <a:t>   </a:t>
            </a:r>
          </a:p>
        </p:txBody>
      </p:sp>
      <p:sp>
        <p:nvSpPr>
          <p:cNvPr id="7" name="Rectangle 6"/>
          <p:cNvSpPr/>
          <p:nvPr/>
        </p:nvSpPr>
        <p:spPr>
          <a:xfrm>
            <a:off x="5722749" y="2066610"/>
            <a:ext cx="285750" cy="19782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dirty="0">
              <a:solidFill>
                <a:srgbClr val="2E7472"/>
              </a:solidFill>
            </a:endParaRPr>
          </a:p>
        </p:txBody>
      </p:sp>
      <p:sp>
        <p:nvSpPr>
          <p:cNvPr id="8" name="Rectangle 7"/>
          <p:cNvSpPr/>
          <p:nvPr/>
        </p:nvSpPr>
        <p:spPr>
          <a:xfrm>
            <a:off x="5722749" y="2507537"/>
            <a:ext cx="285750" cy="197826"/>
          </a:xfrm>
          <a:prstGeom prst="rect">
            <a:avLst/>
          </a:prstGeom>
          <a:solidFill>
            <a:srgbClr val="80E23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dirty="0">
              <a:solidFill>
                <a:srgbClr val="2E7472"/>
              </a:solidFill>
            </a:endParaRPr>
          </a:p>
        </p:txBody>
      </p:sp>
      <p:sp>
        <p:nvSpPr>
          <p:cNvPr id="9" name="Oval 8"/>
          <p:cNvSpPr/>
          <p:nvPr/>
        </p:nvSpPr>
        <p:spPr>
          <a:xfrm>
            <a:off x="4007594" y="3191516"/>
            <a:ext cx="2071688" cy="21101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62" dirty="0">
              <a:solidFill>
                <a:srgbClr val="2E7472"/>
              </a:solidFill>
            </a:endParaRPr>
          </a:p>
        </p:txBody>
      </p:sp>
      <p:sp>
        <p:nvSpPr>
          <p:cNvPr id="11" name="TextBox 10"/>
          <p:cNvSpPr txBox="1"/>
          <p:nvPr/>
        </p:nvSpPr>
        <p:spPr>
          <a:xfrm>
            <a:off x="7671807" y="4073129"/>
            <a:ext cx="2864266" cy="1228541"/>
          </a:xfrm>
          <a:prstGeom prst="rect">
            <a:avLst/>
          </a:prstGeom>
          <a:solidFill>
            <a:srgbClr val="FFFFFE"/>
          </a:solidFill>
          <a:ln cmpd="sng">
            <a:solidFill>
              <a:schemeClr val="bg1"/>
            </a:solidFill>
          </a:ln>
        </p:spPr>
        <p:txBody>
          <a:bodyPr wrap="square">
            <a:spAutoFit/>
          </a:bodyPr>
          <a:lstStyle/>
          <a:p>
            <a:r>
              <a:rPr lang="fr-FR" sz="1846" dirty="0" smtClean="0">
                <a:solidFill>
                  <a:srgbClr val="000000"/>
                </a:solidFill>
              </a:rPr>
              <a:t>Les principaux pays importateurs de l’UE ont de telles politiques en place (sauf Espagne et Italie)</a:t>
            </a:r>
            <a:endParaRPr lang="fr-FR" sz="1846" baseline="30000" dirty="0">
              <a:solidFill>
                <a:srgbClr val="000000"/>
              </a:solidFill>
            </a:endParaRPr>
          </a:p>
        </p:txBody>
      </p:sp>
      <p:sp>
        <p:nvSpPr>
          <p:cNvPr id="12" name="TextBox 11"/>
          <p:cNvSpPr txBox="1"/>
          <p:nvPr/>
        </p:nvSpPr>
        <p:spPr>
          <a:xfrm>
            <a:off x="577146" y="6347290"/>
            <a:ext cx="4691284" cy="291170"/>
          </a:xfrm>
          <a:prstGeom prst="rect">
            <a:avLst/>
          </a:prstGeom>
          <a:noFill/>
        </p:spPr>
        <p:txBody>
          <a:bodyPr wrap="none">
            <a:spAutoFit/>
          </a:bodyPr>
          <a:lstStyle/>
          <a:p>
            <a:pPr>
              <a:defRPr/>
            </a:pPr>
            <a:r>
              <a:rPr lang="fr-FR" sz="1292" dirty="0" smtClean="0">
                <a:solidFill>
                  <a:srgbClr val="474746"/>
                </a:solidFill>
                <a:latin typeface="+mj-lt"/>
              </a:rPr>
              <a:t>Source : </a:t>
            </a:r>
            <a:r>
              <a:rPr lang="fr-FR" sz="1292" i="1" dirty="0" smtClean="0">
                <a:solidFill>
                  <a:srgbClr val="474746"/>
                </a:solidFill>
                <a:latin typeface="+mj-lt"/>
              </a:rPr>
              <a:t>EU Market conditions for ‘verified legal’ and..</a:t>
            </a:r>
            <a:r>
              <a:rPr lang="fr-FR" sz="1292" dirty="0" smtClean="0">
                <a:solidFill>
                  <a:srgbClr val="474746"/>
                </a:solidFill>
                <a:latin typeface="+mj-lt"/>
              </a:rPr>
              <a:t>, Oliver (2009)</a:t>
            </a:r>
            <a:endParaRPr lang="fr-FR" sz="1292" dirty="0">
              <a:solidFill>
                <a:srgbClr val="474746"/>
              </a:solidFill>
              <a:latin typeface="+mj-lt"/>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71771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Preuve de respect des politiques de passation de marchés publics</a:t>
            </a:r>
            <a:endParaRPr lang="fr-FR" dirty="0">
              <a:solidFill>
                <a:srgbClr val="006600"/>
              </a:solidFill>
            </a:endParaRPr>
          </a:p>
        </p:txBody>
      </p:sp>
      <p:graphicFrame>
        <p:nvGraphicFramePr>
          <p:cNvPr id="4" name="Group 214"/>
          <p:cNvGraphicFramePr>
            <a:graphicFrameLocks/>
          </p:cNvGraphicFramePr>
          <p:nvPr>
            <p:extLst>
              <p:ext uri="{D42A27DB-BD31-4B8C-83A1-F6EECF244321}">
                <p14:modId xmlns:p14="http://schemas.microsoft.com/office/powerpoint/2010/main" val="2204607372"/>
              </p:ext>
            </p:extLst>
          </p:nvPr>
        </p:nvGraphicFramePr>
        <p:xfrm>
          <a:off x="465852" y="2151907"/>
          <a:ext cx="9877058" cy="3995725"/>
        </p:xfrm>
        <a:graphic>
          <a:graphicData uri="http://schemas.openxmlformats.org/drawingml/2006/table">
            <a:tbl>
              <a:tblPr/>
              <a:tblGrid>
                <a:gridCol w="2800295"/>
                <a:gridCol w="1212866"/>
                <a:gridCol w="1208902"/>
                <a:gridCol w="1153411"/>
                <a:gridCol w="116938"/>
                <a:gridCol w="1140118"/>
                <a:gridCol w="1104240"/>
                <a:gridCol w="1140288"/>
              </a:tblGrid>
              <a:tr h="727947">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fr-FR" sz="1400" b="1" i="0" u="none" strike="noStrike" cap="none" normalizeH="0" baseline="0" noProof="0" dirty="0" smtClean="0">
                        <a:ln>
                          <a:noFill/>
                        </a:ln>
                        <a:solidFill>
                          <a:srgbClr val="000000"/>
                        </a:solidFill>
                        <a:effectLst/>
                        <a:latin typeface="Arial" charset="0"/>
                        <a:ea typeface="ヒラギノ角ゴ Pro W3" charset="-128"/>
                      </a:endParaRP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500" b="1" i="0" u="none" strike="noStrike" cap="none" normalizeH="0" baseline="0" noProof="0" dirty="0" smtClean="0">
                          <a:ln>
                            <a:noFill/>
                          </a:ln>
                          <a:solidFill>
                            <a:srgbClr val="000000"/>
                          </a:solidFill>
                          <a:effectLst/>
                          <a:latin typeface="Arial" charset="0"/>
                          <a:ea typeface="ヒラギノ角ゴ Pro W3" charset="-128"/>
                        </a:rPr>
                        <a:t>FR</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500" b="1" i="0" u="none" strike="noStrike" cap="none" normalizeH="0" baseline="0" noProof="0" dirty="0" smtClean="0">
                          <a:ln>
                            <a:noFill/>
                          </a:ln>
                          <a:solidFill>
                            <a:srgbClr val="000000"/>
                          </a:solidFill>
                          <a:effectLst/>
                          <a:latin typeface="Arial" charset="0"/>
                          <a:ea typeface="ヒラギノ角ゴ Pro W3" charset="-128"/>
                        </a:rPr>
                        <a:t>DE</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500" b="1" i="0" u="none" strike="noStrike" cap="none" normalizeH="0" baseline="0" noProof="0" dirty="0" smtClean="0">
                          <a:ln>
                            <a:noFill/>
                          </a:ln>
                          <a:solidFill>
                            <a:srgbClr val="000000"/>
                          </a:solidFill>
                          <a:effectLst/>
                          <a:latin typeface="Arial" charset="0"/>
                          <a:ea typeface="ヒラギノ角ゴ Pro W3" charset="-128"/>
                        </a:rPr>
                        <a:t>BE</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600" b="1" i="0" u="none" strike="noStrike" cap="none" normalizeH="0" baseline="0" noProof="0" dirty="0" smtClean="0">
                          <a:ln>
                            <a:noFill/>
                          </a:ln>
                          <a:solidFill>
                            <a:srgbClr val="000000"/>
                          </a:solidFill>
                          <a:effectLst/>
                          <a:latin typeface="Arial" charset="0"/>
                          <a:ea typeface="ヒラギノ角ゴ Pro W3" charset="-128"/>
                        </a:rPr>
                        <a:t>NL</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500" b="1" i="0" u="none" strike="noStrike" cap="none" normalizeH="0" baseline="0" noProof="0" dirty="0" smtClean="0">
                          <a:ln>
                            <a:noFill/>
                          </a:ln>
                          <a:solidFill>
                            <a:srgbClr val="000000"/>
                          </a:solidFill>
                          <a:effectLst/>
                          <a:latin typeface="Arial" charset="0"/>
                          <a:ea typeface="ヒラギノ角ゴ Pro W3" charset="-128"/>
                        </a:rPr>
                        <a:t>UK</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fr-FR" sz="1500" b="1" i="0" u="none" strike="noStrike" cap="none" normalizeH="0" baseline="0" noProof="0" dirty="0" smtClean="0">
                          <a:ln>
                            <a:noFill/>
                          </a:ln>
                          <a:solidFill>
                            <a:srgbClr val="000000"/>
                          </a:solidFill>
                          <a:effectLst/>
                          <a:latin typeface="Arial" charset="0"/>
                          <a:ea typeface="ヒラギノ角ゴ Pro W3" charset="-128"/>
                        </a:rPr>
                        <a:t>DK</a:t>
                      </a:r>
                    </a:p>
                  </a:txBody>
                  <a:tcPr marL="91538" marR="91538"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667772">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400" b="1" i="0" u="none" strike="noStrike" cap="none" normalizeH="0" baseline="0" noProof="0" dirty="0" smtClean="0">
                          <a:ln>
                            <a:noFill/>
                          </a:ln>
                          <a:solidFill>
                            <a:srgbClr val="474746"/>
                          </a:solidFill>
                          <a:effectLst/>
                          <a:latin typeface="Arial" charset="0"/>
                          <a:ea typeface="ヒラギノ角ゴ Pro W3" charset="-128"/>
                        </a:rPr>
                        <a:t>Exigence actuelle</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gridSpan="6">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Durabilité</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de-DE"/>
                    </a:p>
                  </a:txBody>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300" b="1" i="0" u="none" strike="noStrike" cap="none" normalizeH="0" baseline="0" noProof="0" dirty="0" smtClean="0">
                          <a:ln>
                            <a:noFill/>
                          </a:ln>
                          <a:solidFill>
                            <a:srgbClr val="474746"/>
                          </a:solidFill>
                          <a:effectLst/>
                          <a:latin typeface="Arial" charset="0"/>
                          <a:ea typeface="ヒラギノ角ゴ Pro W3" charset="-128"/>
                        </a:rPr>
                        <a:t>Légal, durable, préf.</a:t>
                      </a: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889664">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400" b="1" i="0" u="none" strike="noStrike" cap="none" normalizeH="0" baseline="0" noProof="0" dirty="0" smtClean="0">
                          <a:ln>
                            <a:noFill/>
                          </a:ln>
                          <a:solidFill>
                            <a:srgbClr val="474746"/>
                          </a:solidFill>
                          <a:effectLst/>
                          <a:latin typeface="Arial" charset="0"/>
                          <a:ea typeface="ヒラギノ角ゴ Pro W3" charset="-128"/>
                        </a:rPr>
                        <a:t>Systèmes de certification forestière acceptés comme garanties de durabilité</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FSC</a:t>
                      </a:r>
                      <a:r>
                        <a:rPr lang="de-DE" sz="1800" dirty="0" smtClean="0"/>
                        <a:t>®</a:t>
                      </a:r>
                      <a:r>
                        <a:rPr kumimoji="0" lang="fr-FR" sz="1800" b="1" i="0" u="none" strike="noStrike" cap="none" normalizeH="0" baseline="0" noProof="0" dirty="0" smtClean="0">
                          <a:ln>
                            <a:noFill/>
                          </a:ln>
                          <a:solidFill>
                            <a:srgbClr val="474746"/>
                          </a:solidFill>
                          <a:effectLst/>
                          <a:latin typeface="Arial" charset="0"/>
                          <a:ea typeface="ヒラギノ角ゴ Pro W3" charset="-128"/>
                        </a:rPr>
                        <a:t> </a:t>
                      </a:r>
                      <a:endParaRPr kumimoji="0" lang="fr-FR" sz="1800" b="1" i="0" u="none" strike="noStrike" cap="none" normalizeH="0" baseline="0" noProof="0" dirty="0" smtClean="0">
                        <a:ln>
                          <a:noFill/>
                        </a:ln>
                        <a:solidFill>
                          <a:srgbClr val="474746"/>
                        </a:solidFill>
                        <a:effectLst/>
                        <a:latin typeface="Arial" charset="0"/>
                        <a:ea typeface="ヒラギノ角ゴ Pro W3" charset="-128"/>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+PEFC</a:t>
                      </a: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FSC</a:t>
                      </a:r>
                      <a:r>
                        <a:rPr lang="de-DE" sz="1800" dirty="0" smtClean="0"/>
                        <a:t>®</a:t>
                      </a:r>
                      <a:r>
                        <a:rPr kumimoji="0" lang="fr-FR" sz="1800" b="1" i="0" u="none" strike="noStrike" cap="none" normalizeH="0" baseline="0" noProof="0" dirty="0" smtClean="0">
                          <a:ln>
                            <a:noFill/>
                          </a:ln>
                          <a:solidFill>
                            <a:srgbClr val="474746"/>
                          </a:solidFill>
                          <a:effectLst/>
                          <a:latin typeface="Arial" charset="0"/>
                          <a:ea typeface="ヒラギノ角ゴ Pro W3" charset="-128"/>
                        </a:rPr>
                        <a:t> </a:t>
                      </a:r>
                      <a:endParaRPr kumimoji="0" lang="fr-FR" sz="1800" b="1" i="0" u="none" strike="noStrike" cap="none" normalizeH="0" baseline="0" noProof="0" dirty="0" smtClean="0">
                        <a:ln>
                          <a:noFill/>
                        </a:ln>
                        <a:solidFill>
                          <a:srgbClr val="474746"/>
                        </a:solidFill>
                        <a:effectLst/>
                        <a:latin typeface="Arial" charset="0"/>
                        <a:ea typeface="ヒラギノ角ゴ Pro W3" charset="-128"/>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+PEFC</a:t>
                      </a: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FSC</a:t>
                      </a:r>
                      <a:r>
                        <a:rPr lang="de-DE" sz="1800" dirty="0" smtClean="0"/>
                        <a:t>®</a:t>
                      </a:r>
                      <a:r>
                        <a:rPr kumimoji="0" lang="fr-FR" sz="1800" b="1" i="0" u="none" strike="noStrike" cap="none" normalizeH="0" baseline="0" noProof="0" dirty="0" smtClean="0">
                          <a:ln>
                            <a:noFill/>
                          </a:ln>
                          <a:solidFill>
                            <a:srgbClr val="474746"/>
                          </a:solidFill>
                          <a:effectLst/>
                          <a:latin typeface="Arial" charset="0"/>
                          <a:ea typeface="ヒラギノ角ゴ Pro W3" charset="-128"/>
                        </a:rPr>
                        <a:t> </a:t>
                      </a:r>
                      <a:endParaRPr kumimoji="0" lang="fr-FR" sz="1800" b="1" i="0" u="none" strike="noStrike" cap="none" normalizeH="0" baseline="0" noProof="0" dirty="0" smtClean="0">
                        <a:ln>
                          <a:noFill/>
                        </a:ln>
                        <a:solidFill>
                          <a:srgbClr val="474746"/>
                        </a:solidFill>
                        <a:effectLst/>
                        <a:latin typeface="Arial" charset="0"/>
                        <a:ea typeface="ヒラギノ角ゴ Pro W3" charset="-128"/>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+PEFC</a:t>
                      </a: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endParaRPr kumimoji="0" lang="fr-FR" sz="18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FSC</a:t>
                      </a:r>
                      <a:r>
                        <a:rPr lang="de-DE" sz="1800" dirty="0" smtClean="0"/>
                        <a:t>®</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+PEFC</a:t>
                      </a:r>
                      <a:r>
                        <a:rPr kumimoji="0" lang="fr-FR" sz="1800" b="1" i="0" u="none" strike="noStrike" cap="none" normalizeH="0" baseline="30000" noProof="0" dirty="0" smtClean="0">
                          <a:ln>
                            <a:noFill/>
                          </a:ln>
                          <a:solidFill>
                            <a:srgbClr val="474746"/>
                          </a:solidFill>
                          <a:effectLst/>
                          <a:latin typeface="Arial" charset="0"/>
                          <a:ea typeface="ヒラギノ角ゴ Pro W3" charset="-128"/>
                        </a:rPr>
                        <a:t>1</a:t>
                      </a:r>
                      <a:endParaRPr kumimoji="0" lang="fr-FR" sz="18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sym typeface="Wingdings" pitchFamily="2" charset="2"/>
                        </a:rPr>
                        <a:t>FSC</a:t>
                      </a:r>
                      <a:r>
                        <a:rPr lang="de-DE" sz="1800" dirty="0" smtClean="0"/>
                        <a:t>®</a:t>
                      </a:r>
                      <a:r>
                        <a:rPr kumimoji="0" lang="fr-FR" sz="1800" b="1" i="0" u="none" strike="noStrike" cap="none" normalizeH="0" baseline="0" noProof="0" dirty="0" smtClean="0">
                          <a:ln>
                            <a:noFill/>
                          </a:ln>
                          <a:solidFill>
                            <a:srgbClr val="474746"/>
                          </a:solidFill>
                          <a:effectLst/>
                          <a:latin typeface="Arial" charset="0"/>
                          <a:ea typeface="ヒラギノ角ゴ Pro W3" charset="-128"/>
                          <a:sym typeface="Wingdings" pitchFamily="2" charset="2"/>
                        </a:rPr>
                        <a:t> </a:t>
                      </a:r>
                      <a:r>
                        <a:rPr kumimoji="0" lang="fr-FR" sz="1800" b="1" i="0" u="none" strike="noStrike" cap="none" normalizeH="0" baseline="0" noProof="0" dirty="0" smtClean="0">
                          <a:ln>
                            <a:noFill/>
                          </a:ln>
                          <a:solidFill>
                            <a:srgbClr val="474746"/>
                          </a:solidFill>
                          <a:effectLst/>
                          <a:latin typeface="Arial" charset="0"/>
                          <a:ea typeface="ヒラギノ角ゴ Pro W3" charset="-128"/>
                          <a:sym typeface="Wingdings" pitchFamily="2" charset="2"/>
                        </a:rPr>
                        <a:t>+PEFC</a:t>
                      </a:r>
                      <a:endParaRPr kumimoji="0" lang="fr-FR" sz="1200" b="1" i="0" u="none" strike="noStrike" cap="none" normalizeH="0" baseline="0" noProof="0" dirty="0" smtClean="0">
                        <a:ln>
                          <a:noFill/>
                        </a:ln>
                        <a:solidFill>
                          <a:srgbClr val="474746"/>
                        </a:solidFill>
                        <a:effectLst/>
                        <a:latin typeface="Arial" charset="0"/>
                        <a:ea typeface="ヒラギノ角ゴ Pro W3" charset="-128"/>
                        <a:sym typeface="Wingdings" pitchFamily="2" charset="2"/>
                      </a:endParaRP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FSC</a:t>
                      </a:r>
                      <a:r>
                        <a:rPr lang="de-DE" sz="1800" dirty="0" smtClean="0"/>
                        <a:t>®</a:t>
                      </a:r>
                      <a:r>
                        <a:rPr kumimoji="0" lang="fr-FR" sz="1800" b="1" i="0" u="none" strike="noStrike" cap="none" normalizeH="0" baseline="0" noProof="0" dirty="0" smtClean="0">
                          <a:ln>
                            <a:noFill/>
                          </a:ln>
                          <a:solidFill>
                            <a:srgbClr val="474746"/>
                          </a:solidFill>
                          <a:effectLst/>
                          <a:latin typeface="Arial" charset="0"/>
                          <a:ea typeface="ヒラギノ角ゴ Pro W3" charset="-128"/>
                        </a:rPr>
                        <a:t> </a:t>
                      </a:r>
                      <a:endParaRPr kumimoji="0" lang="fr-FR" sz="1800" b="1" i="0" u="none" strike="noStrike" cap="none" normalizeH="0" baseline="0" noProof="0" dirty="0" smtClean="0">
                        <a:ln>
                          <a:noFill/>
                        </a:ln>
                        <a:solidFill>
                          <a:srgbClr val="474746"/>
                        </a:solidFill>
                        <a:effectLst/>
                        <a:latin typeface="Arial" charset="0"/>
                        <a:ea typeface="ヒラギノ角ゴ Pro W3" charset="-128"/>
                      </a:endParaRP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+PEFC</a:t>
                      </a:r>
                    </a:p>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endParaRPr kumimoji="0" lang="fr-FR" sz="18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538521">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400" b="1" i="0" u="none" strike="noStrike" cap="none" normalizeH="0" baseline="0" noProof="0" dirty="0" smtClean="0">
                          <a:ln>
                            <a:noFill/>
                          </a:ln>
                          <a:solidFill>
                            <a:srgbClr val="FF0000"/>
                          </a:solidFill>
                          <a:effectLst/>
                          <a:latin typeface="Arial" charset="0"/>
                          <a:ea typeface="ヒラギノ角ゴ Pro W3" charset="-128"/>
                        </a:rPr>
                        <a:t>Autorisation FLEGT</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OUI</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NON</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NON</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endParaRPr kumimoji="0" lang="fr-FR" sz="1800" b="1" i="0" u="none" strike="noStrike" cap="none" normalizeH="0" baseline="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OUI</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OUI</a:t>
                      </a:r>
                      <a:endParaRPr kumimoji="0" lang="fr-FR" sz="1800" b="1" i="0" u="none" strike="noStrike" cap="none" normalizeH="0" baseline="0" noProof="0" dirty="0" smtClean="0">
                        <a:ln>
                          <a:noFill/>
                        </a:ln>
                        <a:solidFill>
                          <a:srgbClr val="474746"/>
                        </a:solidFill>
                        <a:effectLst/>
                        <a:latin typeface="Arial" charset="0"/>
                        <a:ea typeface="ヒラギノ角ゴ Pro W3" charset="-128"/>
                        <a:sym typeface="Wingdings" pitchFamily="2" charset="2"/>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800" b="1" i="0" u="none" strike="noStrike" cap="none" normalizeH="0" baseline="0" noProof="0" dirty="0" smtClean="0">
                          <a:ln>
                            <a:noFill/>
                          </a:ln>
                          <a:solidFill>
                            <a:srgbClr val="474746"/>
                          </a:solidFill>
                          <a:effectLst/>
                          <a:latin typeface="Arial" charset="0"/>
                          <a:ea typeface="ヒラギノ角ゴ Pro W3" charset="-128"/>
                        </a:rPr>
                        <a:t>OUI</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r h="1124737">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400" b="1" i="0" u="none" strike="noStrike" cap="none" normalizeH="0" baseline="0" noProof="0" dirty="0" smtClean="0">
                          <a:ln>
                            <a:noFill/>
                          </a:ln>
                          <a:solidFill>
                            <a:srgbClr val="474746"/>
                          </a:solidFill>
                          <a:effectLst/>
                          <a:latin typeface="Arial" charset="0"/>
                          <a:ea typeface="ヒラギノ角ゴ Pro W3" charset="-128"/>
                        </a:rPr>
                        <a:t>Autre preuve/ l’expression « ou équivalent à » répondant aux exigences</a:t>
                      </a:r>
                    </a:p>
                  </a:txBody>
                  <a:tcPr marL="91538" marR="91538"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300" b="1" i="0" u="none" strike="noStrike" cap="none" normalizeH="0" baseline="0" noProof="0" dirty="0" smtClean="0">
                          <a:ln>
                            <a:noFill/>
                          </a:ln>
                          <a:solidFill>
                            <a:srgbClr val="474746"/>
                          </a:solidFill>
                          <a:effectLst/>
                          <a:latin typeface="Arial" charset="0"/>
                          <a:ea typeface="ヒラギノ角ゴ Pro W3" charset="-128"/>
                        </a:rPr>
                        <a:t>Orientations limitées</a:t>
                      </a:r>
                      <a:endParaRPr kumimoji="0" lang="fr-FR" sz="13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300" b="1" i="0" u="none" strike="noStrike" cap="none" normalizeH="0" baseline="0" noProof="0" dirty="0" smtClean="0">
                          <a:ln>
                            <a:noFill/>
                          </a:ln>
                          <a:solidFill>
                            <a:srgbClr val="474746"/>
                          </a:solidFill>
                          <a:effectLst/>
                          <a:latin typeface="Arial" charset="0"/>
                          <a:ea typeface="ヒラギノ角ゴ Pro W3" charset="-128"/>
                        </a:rPr>
                        <a:t>Pas d’orientations</a:t>
                      </a:r>
                      <a:endParaRPr kumimoji="0" lang="fr-FR" sz="13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300" b="1" i="0" u="none" strike="noStrike" cap="none" normalizeH="0" baseline="0" noProof="0" dirty="0" smtClean="0">
                          <a:ln>
                            <a:noFill/>
                          </a:ln>
                          <a:solidFill>
                            <a:srgbClr val="474746"/>
                          </a:solidFill>
                          <a:effectLst/>
                          <a:latin typeface="Arial" charset="0"/>
                          <a:ea typeface="ヒラギノ角ゴ Pro W3" charset="-128"/>
                        </a:rPr>
                        <a:t>Pas d’orientations</a:t>
                      </a:r>
                      <a:endParaRPr kumimoji="0" lang="fr-FR" sz="13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endParaRPr kumimoji="0" lang="fr-FR" sz="1200" b="1" i="0" u="none" strike="noStrike" cap="none" normalizeH="0" baseline="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200" b="1" i="0" u="none" strike="noStrike" cap="none" normalizeH="0" baseline="0" noProof="0" dirty="0" smtClean="0">
                          <a:ln>
                            <a:noFill/>
                          </a:ln>
                          <a:solidFill>
                            <a:srgbClr val="474746"/>
                          </a:solidFill>
                          <a:effectLst/>
                          <a:latin typeface="Arial" charset="0"/>
                          <a:ea typeface="ヒラギノ角ゴ Pro W3" charset="-128"/>
                        </a:rPr>
                        <a:t>Orientations détaillées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200" b="1" i="0" u="none" strike="noStrike" cap="none" normalizeH="0" baseline="0" noProof="0" dirty="0" smtClean="0">
                          <a:ln>
                            <a:noFill/>
                          </a:ln>
                          <a:solidFill>
                            <a:srgbClr val="474746"/>
                          </a:solidFill>
                          <a:effectLst/>
                          <a:latin typeface="Arial" charset="0"/>
                          <a:ea typeface="ヒラギノ角ゴ Pro W3" charset="-128"/>
                        </a:rPr>
                        <a:t>Orientations détaillées</a:t>
                      </a: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Arial" charset="0"/>
                        <a:buNone/>
                        <a:tabLst/>
                      </a:pPr>
                      <a:r>
                        <a:rPr kumimoji="0" lang="fr-FR" sz="1200" b="1" i="0" u="none" strike="noStrike" cap="none" normalizeH="0" baseline="0" noProof="0" dirty="0" smtClean="0">
                          <a:ln>
                            <a:noFill/>
                          </a:ln>
                          <a:solidFill>
                            <a:srgbClr val="474746"/>
                          </a:solidFill>
                          <a:effectLst/>
                          <a:latin typeface="Arial" charset="0"/>
                          <a:ea typeface="ヒラギノ角ゴ Pro W3" charset="-128"/>
                          <a:sym typeface="Wingdings" pitchFamily="2" charset="2"/>
                        </a:rPr>
                        <a:t>Quelques orientations</a:t>
                      </a:r>
                      <a:endParaRPr kumimoji="0" lang="fr-FR" sz="1200" b="1" i="0" u="none" strike="noStrike" cap="none" normalizeH="0" baseline="30000" noProof="0" dirty="0" smtClean="0">
                        <a:ln>
                          <a:noFill/>
                        </a:ln>
                        <a:solidFill>
                          <a:srgbClr val="474746"/>
                        </a:solidFill>
                        <a:effectLst/>
                        <a:latin typeface="Arial" charset="0"/>
                        <a:ea typeface="ヒラギノ角ゴ Pro W3" charset="-128"/>
                      </a:endParaRPr>
                    </a:p>
                  </a:txBody>
                  <a:tcPr marL="18019" marR="90098" marT="46800" marB="4680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E"/>
                    </a:solidFill>
                  </a:tcPr>
                </a:tc>
              </a:tr>
            </a:tbl>
          </a:graphicData>
        </a:graphic>
      </p:graphicFrame>
      <p:pic>
        <p:nvPicPr>
          <p:cNvPr id="5" name="Picture 41" descr="g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18577" y="2469582"/>
            <a:ext cx="436827" cy="288925"/>
          </a:xfrm>
          <a:prstGeom prst="rect">
            <a:avLst/>
          </a:prstGeom>
          <a:noFill/>
          <a:ln w="9525">
            <a:noFill/>
            <a:miter lim="800000"/>
            <a:headEnd/>
            <a:tailEnd/>
          </a:ln>
        </p:spPr>
      </p:pic>
      <p:pic>
        <p:nvPicPr>
          <p:cNvPr id="6" name="Picture 38" descr="d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61230" y="2458470"/>
            <a:ext cx="417910" cy="292100"/>
          </a:xfrm>
          <a:prstGeom prst="rect">
            <a:avLst/>
          </a:prstGeom>
          <a:noFill/>
          <a:ln w="9525">
            <a:noFill/>
            <a:miter lim="800000"/>
            <a:headEnd/>
            <a:tailEnd/>
          </a:ln>
        </p:spPr>
      </p:pic>
      <p:pic>
        <p:nvPicPr>
          <p:cNvPr id="7" name="Picture 40" descr="nl"/>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26270" y="2441422"/>
            <a:ext cx="441986" cy="290513"/>
          </a:xfrm>
          <a:prstGeom prst="rect">
            <a:avLst/>
          </a:prstGeom>
          <a:noFill/>
          <a:ln w="9525">
            <a:noFill/>
            <a:miter lim="800000"/>
            <a:headEnd/>
            <a:tailEnd/>
          </a:ln>
        </p:spPr>
      </p:pic>
      <p:pic>
        <p:nvPicPr>
          <p:cNvPr id="8" name="Picture 37" descr="B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95166" y="2455294"/>
            <a:ext cx="419629" cy="303213"/>
          </a:xfrm>
          <a:prstGeom prst="rect">
            <a:avLst/>
          </a:prstGeom>
          <a:noFill/>
          <a:ln w="9525">
            <a:noFill/>
            <a:miter lim="800000"/>
            <a:headEnd/>
            <a:tailEnd/>
          </a:ln>
        </p:spPr>
      </p:pic>
      <p:pic>
        <p:nvPicPr>
          <p:cNvPr id="9" name="Picture 39" descr="f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655074" y="2469582"/>
            <a:ext cx="505619" cy="311150"/>
          </a:xfrm>
          <a:prstGeom prst="rect">
            <a:avLst/>
          </a:prstGeom>
          <a:noFill/>
          <a:ln w="9525">
            <a:noFill/>
            <a:miter lim="800000"/>
            <a:headEnd/>
            <a:tailEnd/>
          </a:ln>
        </p:spPr>
      </p:pic>
      <p:pic>
        <p:nvPicPr>
          <p:cNvPr id="10" name="Picture 42" descr="c9389a6bbd8abef84b6f6663093b182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873381" y="2475932"/>
            <a:ext cx="497020" cy="304800"/>
          </a:xfrm>
          <a:prstGeom prst="rect">
            <a:avLst/>
          </a:prstGeom>
          <a:noFill/>
          <a:ln w="9525">
            <a:noFill/>
            <a:miter lim="800000"/>
            <a:headEnd/>
            <a:tailEnd/>
          </a:ln>
        </p:spPr>
      </p:pic>
      <p:sp>
        <p:nvSpPr>
          <p:cNvPr id="11" name="TextBox 10"/>
          <p:cNvSpPr txBox="1"/>
          <p:nvPr/>
        </p:nvSpPr>
        <p:spPr>
          <a:xfrm>
            <a:off x="333822" y="6225598"/>
            <a:ext cx="10134009" cy="523220"/>
          </a:xfrm>
          <a:prstGeom prst="rect">
            <a:avLst/>
          </a:prstGeom>
          <a:solidFill>
            <a:srgbClr val="FFFFFE"/>
          </a:solidFill>
          <a:ln cmpd="sng">
            <a:noFill/>
          </a:ln>
        </p:spPr>
        <p:txBody>
          <a:bodyPr wrap="square">
            <a:spAutoFit/>
          </a:bodyPr>
          <a:lstStyle/>
          <a:p>
            <a:pPr marL="342900" indent="-342900">
              <a:buFontTx/>
              <a:buAutoNum type="arabicPeriod"/>
              <a:defRPr/>
            </a:pPr>
            <a:r>
              <a:rPr lang="fr-FR" sz="1400" dirty="0" smtClean="0">
                <a:solidFill>
                  <a:srgbClr val="000000"/>
                </a:solidFill>
                <a:latin typeface="+mj-lt"/>
              </a:rPr>
              <a:t>Les systèmes nationaux pertinents pour le marché NL sont en cours d’évaluation. À ce jour, les systèmes PEFC Finlande, PEFC Suède, PEFC Belgique et PEFC Autriche  ont été trouvés conformes.</a:t>
            </a:r>
            <a:endParaRPr lang="en-GB" sz="1400" dirty="0">
              <a:solidFill>
                <a:srgbClr val="000000"/>
              </a:solidFill>
              <a:latin typeface="+mj-lt"/>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13</a:t>
            </a:fld>
            <a:endParaRPr lang="zh-TW" altLang="en-US"/>
          </a:p>
        </p:txBody>
      </p:sp>
    </p:spTree>
    <p:extLst>
      <p:ext uri="{BB962C8B-B14F-4D97-AF65-F5344CB8AC3E}">
        <p14:creationId xmlns:p14="http://schemas.microsoft.com/office/powerpoint/2010/main" val="12723504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527" y="1186543"/>
            <a:ext cx="8229600" cy="1143000"/>
          </a:xfrm>
        </p:spPr>
        <p:txBody>
          <a:bodyPr/>
          <a:lstStyle/>
          <a:p>
            <a:r>
              <a:rPr lang="fr-FR" dirty="0" smtClean="0">
                <a:solidFill>
                  <a:srgbClr val="006600"/>
                </a:solidFill>
              </a:rPr>
              <a:t>Synthèse</a:t>
            </a:r>
            <a:endParaRPr lang="fr-FR" dirty="0">
              <a:solidFill>
                <a:srgbClr val="006600"/>
              </a:solidFill>
            </a:endParaRPr>
          </a:p>
        </p:txBody>
      </p:sp>
      <p:sp>
        <p:nvSpPr>
          <p:cNvPr id="3" name="Content Placeholder 2"/>
          <p:cNvSpPr>
            <a:spLocks noGrp="1"/>
          </p:cNvSpPr>
          <p:nvPr>
            <p:ph idx="1"/>
          </p:nvPr>
        </p:nvSpPr>
        <p:spPr>
          <a:xfrm>
            <a:off x="376527" y="2149474"/>
            <a:ext cx="7765987" cy="4525963"/>
          </a:xfrm>
        </p:spPr>
        <p:txBody>
          <a:bodyPr>
            <a:normAutofit lnSpcReduction="10000"/>
          </a:bodyPr>
          <a:lstStyle/>
          <a:p>
            <a:r>
              <a:rPr lang="fr-FR" dirty="0" smtClean="0"/>
              <a:t>Différents éléments du plan d’action FLEGT sont interdépendants.</a:t>
            </a:r>
          </a:p>
          <a:p>
            <a:r>
              <a:rPr lang="fr-FR" dirty="0" smtClean="0"/>
              <a:t>Les APV et le RB UE se renforcent mutuellement : l’autorisation FLEGT est une preuve de légalité au titre du RB UE. </a:t>
            </a:r>
          </a:p>
          <a:p>
            <a:r>
              <a:rPr lang="fr-FR" dirty="0" smtClean="0"/>
              <a:t>APV : amélioration de la gouvernance, côté offre.</a:t>
            </a:r>
          </a:p>
          <a:p>
            <a:r>
              <a:rPr lang="fr-FR" dirty="0" smtClean="0"/>
              <a:t>Politiques de passation de marchés publics et RB UE : approche axée sur la demande</a:t>
            </a:r>
          </a:p>
          <a:p>
            <a:pPr lvl="1">
              <a:buFont typeface="Wingdings" panose="05000000000000000000" pitchFamily="2" charset="2"/>
              <a:buChar char="§"/>
            </a:pPr>
            <a:r>
              <a:rPr lang="fr-FR" dirty="0" smtClean="0"/>
              <a:t>création d’incitations pour le bois légalement (et durablement) produit ;</a:t>
            </a:r>
          </a:p>
          <a:p>
            <a:pPr lvl="1">
              <a:buFont typeface="Wingdings" panose="05000000000000000000" pitchFamily="2" charset="2"/>
              <a:buChar char="§"/>
            </a:pPr>
            <a:r>
              <a:rPr lang="fr-FR" dirty="0" smtClean="0"/>
              <a:t>création d’incitations  encourageant les pays à signer des APV.</a:t>
            </a:r>
            <a:endParaRPr lang="fr-FR"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14</a:t>
            </a:fld>
            <a:endParaRPr lang="zh-TW"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239125" y="2633382"/>
            <a:ext cx="3952875" cy="2971800"/>
          </a:xfrm>
          <a:prstGeom prst="rect">
            <a:avLst/>
          </a:prstGeom>
        </p:spPr>
      </p:pic>
    </p:spTree>
    <p:extLst>
      <p:ext uri="{BB962C8B-B14F-4D97-AF65-F5344CB8AC3E}">
        <p14:creationId xmlns:p14="http://schemas.microsoft.com/office/powerpoint/2010/main" val="1313555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15</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Plan d’action FLEGT : comment différents éléments sont interdépendants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08041" y="1193237"/>
            <a:ext cx="8229600" cy="1143000"/>
          </a:xfrm>
        </p:spPr>
        <p:txBody>
          <a:bodyPr>
            <a:normAutofit/>
          </a:bodyPr>
          <a:lstStyle/>
          <a:p>
            <a:r>
              <a:rPr lang="fr-FR" dirty="0" smtClean="0">
                <a:solidFill>
                  <a:srgbClr val="006600"/>
                </a:solidFill>
              </a:rPr>
              <a:t>Éléments clés du Plan d’action FLEGT </a:t>
            </a:r>
            <a:endParaRPr lang="fr-FR" dirty="0">
              <a:solidFill>
                <a:srgbClr val="006600"/>
              </a:solidFill>
            </a:endParaRPr>
          </a:p>
        </p:txBody>
      </p:sp>
      <p:sp>
        <p:nvSpPr>
          <p:cNvPr id="25603" name="Rectangle 3"/>
          <p:cNvSpPr>
            <a:spLocks noGrp="1" noChangeArrowheads="1"/>
          </p:cNvSpPr>
          <p:nvPr>
            <p:ph idx="1"/>
          </p:nvPr>
        </p:nvSpPr>
        <p:spPr>
          <a:xfrm>
            <a:off x="408041" y="2206625"/>
            <a:ext cx="6678559" cy="4525963"/>
          </a:xfrm>
        </p:spPr>
        <p:txBody>
          <a:bodyPr>
            <a:normAutofit lnSpcReduction="10000"/>
          </a:bodyPr>
          <a:lstStyle/>
          <a:p>
            <a:pPr marL="381000" indent="-381000" algn="just">
              <a:buFontTx/>
              <a:buAutoNum type="arabicPeriod"/>
            </a:pPr>
            <a:r>
              <a:rPr lang="fr-FR" dirty="0" smtClean="0"/>
              <a:t>Appui aux pays producteurs de bois</a:t>
            </a:r>
          </a:p>
          <a:p>
            <a:pPr marL="381000" indent="-381000" algn="just">
              <a:buFontTx/>
              <a:buAutoNum type="arabicPeriod"/>
            </a:pPr>
            <a:r>
              <a:rPr lang="fr-FR" dirty="0" smtClean="0"/>
              <a:t>Appui aux initiatives du secteur privé</a:t>
            </a:r>
          </a:p>
          <a:p>
            <a:pPr marL="381000" indent="-381000" algn="just">
              <a:buFontTx/>
              <a:buAutoNum type="arabicPeriod"/>
            </a:pPr>
            <a:r>
              <a:rPr lang="fr-FR" dirty="0" smtClean="0"/>
              <a:t>Garanties pour les investissements</a:t>
            </a:r>
          </a:p>
          <a:p>
            <a:pPr marL="381000" indent="-381000">
              <a:buFontTx/>
              <a:buAutoNum type="arabicPeriod"/>
            </a:pPr>
            <a:r>
              <a:rPr lang="fr-FR" dirty="0" smtClean="0"/>
              <a:t>Problème du bois de la guerre </a:t>
            </a:r>
          </a:p>
          <a:p>
            <a:pPr marL="381000" indent="-381000">
              <a:buFontTx/>
              <a:buAutoNum type="arabicPeriod"/>
            </a:pPr>
            <a:r>
              <a:rPr lang="fr-FR" dirty="0" smtClean="0"/>
              <a:t>Activités visant à promouvoir le commerce du bois légal</a:t>
            </a:r>
          </a:p>
          <a:p>
            <a:pPr marL="781050" lvl="1" indent="-381000"/>
            <a:r>
              <a:rPr lang="fr-FR" dirty="0" smtClean="0"/>
              <a:t>Accords de partenariat volontaires </a:t>
            </a:r>
          </a:p>
          <a:p>
            <a:pPr marL="381000" indent="-381000" algn="just">
              <a:buFontTx/>
              <a:buAutoNum type="arabicPeriod"/>
            </a:pPr>
            <a:r>
              <a:rPr lang="fr-FR" dirty="0" smtClean="0"/>
              <a:t>Options législatives supplémentaires</a:t>
            </a:r>
          </a:p>
          <a:p>
            <a:pPr marL="781050" lvl="1" indent="-381000" algn="just"/>
            <a:r>
              <a:rPr lang="fr-FR" dirty="0" smtClean="0"/>
              <a:t>Règlement Bois de l’UE (diligence raisonnée)</a:t>
            </a:r>
          </a:p>
          <a:p>
            <a:pPr marL="381000" indent="-381000" algn="just">
              <a:buFontTx/>
              <a:buAutoNum type="arabicPeriod"/>
            </a:pPr>
            <a:r>
              <a:rPr lang="fr-FR" dirty="0" smtClean="0"/>
              <a:t>Politiques des marchés publics du bois </a:t>
            </a:r>
            <a:endParaRPr lang="fr-FR" dirty="0"/>
          </a:p>
        </p:txBody>
      </p:sp>
      <p:sp>
        <p:nvSpPr>
          <p:cNvPr id="4" name="Oval 89"/>
          <p:cNvSpPr>
            <a:spLocks noChangeArrowheads="1"/>
          </p:cNvSpPr>
          <p:nvPr/>
        </p:nvSpPr>
        <p:spPr bwMode="auto">
          <a:xfrm>
            <a:off x="757064" y="4705594"/>
            <a:ext cx="5081191" cy="642937"/>
          </a:xfrm>
          <a:prstGeom prst="ellipse">
            <a:avLst/>
          </a:prstGeom>
          <a:noFill/>
          <a:ln w="31750">
            <a:solidFill>
              <a:srgbClr val="FF0000"/>
            </a:solidFill>
            <a:round/>
            <a:headEnd/>
            <a:tailEnd/>
          </a:ln>
        </p:spPr>
        <p:txBody>
          <a:bodyPr wrap="none" anchor="ctr"/>
          <a:lstStyle/>
          <a:p>
            <a:endParaRPr lang="nl-NL"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3</a:t>
            </a:fld>
            <a:endParaRPr lang="zh-TW" altLang="en-US"/>
          </a:p>
        </p:txBody>
      </p:sp>
      <p:pic>
        <p:nvPicPr>
          <p:cNvPr id="8"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10400" y="2206623"/>
            <a:ext cx="5181600" cy="4181475"/>
          </a:xfrm>
          <a:prstGeom prst="rect">
            <a:avLst/>
          </a:prstGeom>
        </p:spPr>
      </p:pic>
    </p:spTree>
    <p:extLst>
      <p:ext uri="{BB962C8B-B14F-4D97-AF65-F5344CB8AC3E}">
        <p14:creationId xmlns:p14="http://schemas.microsoft.com/office/powerpoint/2010/main" val="25831374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3" y="2206625"/>
            <a:ext cx="8229600" cy="4525963"/>
          </a:xfrm>
        </p:spPr>
        <p:txBody>
          <a:bodyPr>
            <a:normAutofit/>
          </a:bodyPr>
          <a:lstStyle/>
          <a:p>
            <a:r>
              <a:rPr lang="fr-FR" sz="2600" dirty="0" smtClean="0"/>
              <a:t>Un accord de partenariat volontaire (APV) est un accord contraignant conclu entre l’UE et un pays exportateur de bois dans le but d’exclure le bois illégal des échanges commerciaux et d’améliorer la gouvernance forestière. </a:t>
            </a:r>
          </a:p>
          <a:p>
            <a:r>
              <a:rPr lang="fr-FR" sz="2600" dirty="0" smtClean="0"/>
              <a:t>Le processus APV donne des orientations sur la définition de la légalité</a:t>
            </a:r>
          </a:p>
          <a:p>
            <a:pPr lvl="1">
              <a:buSzPct val="80000"/>
              <a:buFont typeface="Wingdings" panose="05000000000000000000" pitchFamily="2" charset="2"/>
              <a:buChar char="§"/>
            </a:pPr>
            <a:r>
              <a:rPr lang="fr-FR" sz="2600" dirty="0" smtClean="0"/>
              <a:t>Chaque pays a un droit souverain de définition de la légalité</a:t>
            </a:r>
          </a:p>
          <a:p>
            <a:pPr lvl="1">
              <a:buSzPct val="80000"/>
              <a:buFont typeface="Wingdings" panose="05000000000000000000" pitchFamily="2" charset="2"/>
              <a:buChar char="§"/>
            </a:pPr>
            <a:r>
              <a:rPr lang="fr-FR" sz="2600" dirty="0" smtClean="0"/>
              <a:t>Le processus de définition de la légalité s’appuie sur l’engagement et le consensus des parties prenantes</a:t>
            </a:r>
          </a:p>
          <a:p>
            <a:pPr lvl="1">
              <a:buSzPct val="80000"/>
              <a:buFont typeface="Wingdings" panose="05000000000000000000" pitchFamily="2" charset="2"/>
              <a:buChar char="§"/>
            </a:pPr>
            <a:r>
              <a:rPr lang="fr-FR" sz="2600" dirty="0" smtClean="0"/>
              <a:t>Nécessité de couvrir certains éléments clés</a:t>
            </a:r>
            <a:endParaRPr lang="en-GB" dirty="0"/>
          </a:p>
        </p:txBody>
      </p:sp>
      <p:sp>
        <p:nvSpPr>
          <p:cNvPr id="4" name="Title 1"/>
          <p:cNvSpPr txBox="1">
            <a:spLocks/>
          </p:cNvSpPr>
          <p:nvPr/>
        </p:nvSpPr>
        <p:spPr>
          <a:xfrm>
            <a:off x="348343" y="1193549"/>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3000" b="1" dirty="0" smtClean="0">
                <a:solidFill>
                  <a:srgbClr val="006600"/>
                </a:solidFill>
                <a:latin typeface="+mn-lt"/>
              </a:rPr>
              <a:t>Accords de partenariat volontaires</a:t>
            </a:r>
            <a:endParaRPr lang="fr-FR" sz="3000" b="1" dirty="0">
              <a:solidFill>
                <a:srgbClr val="006600"/>
              </a:solidFill>
              <a:latin typeface="+mn-lt"/>
            </a:endParaRPr>
          </a:p>
        </p:txBody>
      </p:sp>
      <p:sp>
        <p:nvSpPr>
          <p:cNvPr id="2" name="Slide Number Placeholder 1"/>
          <p:cNvSpPr>
            <a:spLocks noGrp="1"/>
          </p:cNvSpPr>
          <p:nvPr>
            <p:ph type="sldNum" sz="quarter" idx="12"/>
          </p:nvPr>
        </p:nvSpPr>
        <p:spPr/>
        <p:txBody>
          <a:bodyPr/>
          <a:lstStyle/>
          <a:p>
            <a:fld id="{550D09E1-CAB4-408E-A298-59F1CA6C6FDF}" type="slidenum">
              <a:rPr lang="zh-TW" altLang="en-US" smtClean="0"/>
              <a:pPr/>
              <a:t>4</a:t>
            </a:fld>
            <a:endParaRPr lang="zh-TW" altLang="en-US"/>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t="412"/>
          <a:stretch/>
        </p:blipFill>
        <p:spPr>
          <a:xfrm>
            <a:off x="8620125" y="2205317"/>
            <a:ext cx="3571875" cy="4287557"/>
          </a:xfrm>
          <a:prstGeom prst="rect">
            <a:avLst/>
          </a:prstGeom>
        </p:spPr>
      </p:pic>
    </p:spTree>
    <p:extLst>
      <p:ext uri="{BB962C8B-B14F-4D97-AF65-F5344CB8AC3E}">
        <p14:creationId xmlns:p14="http://schemas.microsoft.com/office/powerpoint/2010/main" val="385437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8342" y="1192560"/>
            <a:ext cx="8229600" cy="1143000"/>
          </a:xfrm>
        </p:spPr>
        <p:txBody>
          <a:bodyPr>
            <a:normAutofit/>
          </a:bodyPr>
          <a:lstStyle/>
          <a:p>
            <a:r>
              <a:rPr lang="fr-FR" dirty="0" smtClean="0">
                <a:solidFill>
                  <a:srgbClr val="006600"/>
                </a:solidFill>
              </a:rPr>
              <a:t>APV FLEGT – évolution </a:t>
            </a:r>
            <a:endParaRPr lang="fr-FR" dirty="0">
              <a:solidFill>
                <a:srgbClr val="006600"/>
              </a:solidFill>
            </a:endParaRPr>
          </a:p>
        </p:txBody>
      </p:sp>
      <p:sp>
        <p:nvSpPr>
          <p:cNvPr id="26627" name="Rectangle 3"/>
          <p:cNvSpPr>
            <a:spLocks noGrp="1" noChangeArrowheads="1"/>
          </p:cNvSpPr>
          <p:nvPr>
            <p:ph idx="1"/>
          </p:nvPr>
        </p:nvSpPr>
        <p:spPr>
          <a:xfrm>
            <a:off x="348342" y="2201756"/>
            <a:ext cx="10918372" cy="4471999"/>
          </a:xfrm>
        </p:spPr>
        <p:txBody>
          <a:bodyPr>
            <a:normAutofit lnSpcReduction="10000"/>
          </a:bodyPr>
          <a:lstStyle/>
          <a:p>
            <a:pPr marL="0" indent="0">
              <a:lnSpc>
                <a:spcPct val="90000"/>
              </a:lnSpc>
              <a:buFontTx/>
              <a:buNone/>
            </a:pPr>
            <a:r>
              <a:rPr lang="fr-FR" sz="2400" dirty="0" smtClean="0"/>
              <a:t>Un accord de partenariat volontaire (APV) a été signé par :</a:t>
            </a:r>
          </a:p>
          <a:p>
            <a:pPr>
              <a:lnSpc>
                <a:spcPct val="90000"/>
              </a:lnSpc>
            </a:pPr>
            <a:r>
              <a:rPr lang="fr-FR" sz="2400" b="1" dirty="0" smtClean="0"/>
              <a:t>Le Ghana</a:t>
            </a:r>
            <a:r>
              <a:rPr lang="fr-FR" sz="2400" dirty="0" smtClean="0"/>
              <a:t> (novembre 2009),</a:t>
            </a:r>
          </a:p>
          <a:p>
            <a:pPr>
              <a:lnSpc>
                <a:spcPct val="90000"/>
              </a:lnSpc>
            </a:pPr>
            <a:r>
              <a:rPr lang="fr-FR" sz="2400" b="1" dirty="0" smtClean="0"/>
              <a:t>La République du Congo (Congo Brazzaville) </a:t>
            </a:r>
            <a:r>
              <a:rPr lang="fr-FR" sz="2400" dirty="0" smtClean="0"/>
              <a:t>(mai 2010),</a:t>
            </a:r>
          </a:p>
          <a:p>
            <a:pPr>
              <a:lnSpc>
                <a:spcPct val="90000"/>
              </a:lnSpc>
            </a:pPr>
            <a:r>
              <a:rPr lang="fr-FR" sz="2400" b="1" dirty="0" smtClean="0"/>
              <a:t>Le Cameroun</a:t>
            </a:r>
            <a:r>
              <a:rPr lang="fr-FR" sz="2400" dirty="0" smtClean="0"/>
              <a:t> (octobre 2010),</a:t>
            </a:r>
          </a:p>
          <a:p>
            <a:pPr>
              <a:lnSpc>
                <a:spcPct val="90000"/>
              </a:lnSpc>
            </a:pPr>
            <a:r>
              <a:rPr lang="fr-FR" sz="2400" b="1" dirty="0" smtClean="0"/>
              <a:t>La République Centrafricaine </a:t>
            </a:r>
            <a:r>
              <a:rPr lang="fr-FR" sz="2400" dirty="0" smtClean="0"/>
              <a:t>(novembre 2011),</a:t>
            </a:r>
          </a:p>
          <a:p>
            <a:pPr>
              <a:lnSpc>
                <a:spcPct val="90000"/>
              </a:lnSpc>
            </a:pPr>
            <a:r>
              <a:rPr lang="fr-FR" sz="2400" b="1" dirty="0" smtClean="0"/>
              <a:t>L’Indonésie </a:t>
            </a:r>
            <a:r>
              <a:rPr lang="fr-FR" sz="2400" dirty="0" smtClean="0"/>
              <a:t>(signature prévue dans la 2</a:t>
            </a:r>
            <a:r>
              <a:rPr lang="fr-FR" sz="2400" baseline="30000" dirty="0" smtClean="0"/>
              <a:t>ème</a:t>
            </a:r>
            <a:r>
              <a:rPr lang="fr-FR" sz="2400" dirty="0" smtClean="0"/>
              <a:t> moitié de 2013), </a:t>
            </a:r>
          </a:p>
          <a:p>
            <a:pPr>
              <a:lnSpc>
                <a:spcPct val="90000"/>
              </a:lnSpc>
            </a:pPr>
            <a:r>
              <a:rPr lang="fr-FR" sz="2400" b="1" dirty="0" smtClean="0"/>
              <a:t>Le Liberia</a:t>
            </a:r>
            <a:r>
              <a:rPr lang="fr-FR" sz="2400" dirty="0" smtClean="0"/>
              <a:t> (juillet 2011). </a:t>
            </a:r>
          </a:p>
          <a:p>
            <a:pPr marL="0" indent="0">
              <a:buNone/>
            </a:pPr>
            <a:r>
              <a:rPr lang="fr-FR" sz="2400" dirty="0" smtClean="0"/>
              <a:t>Des négociations pour la signature de futurs accords sont en cours avec la Malaisie, le Viêt Nam, le Gabon, la République démocratique du Congo, le Guyana, le Honduras, la Côte d’Ivoire, la Thaïlande et le Laos.</a:t>
            </a:r>
          </a:p>
          <a:p>
            <a:pPr marL="0" indent="0">
              <a:buNone/>
            </a:pPr>
            <a:r>
              <a:rPr lang="fr-FR" sz="2400" dirty="0" smtClean="0"/>
              <a:t>Aucun bois bénéficiant de l’autorisation FLEGT n’est encore disponible.</a:t>
            </a:r>
            <a:endParaRPr lang="fr-FR" sz="24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5</a:t>
            </a:fld>
            <a:endParaRPr lang="zh-TW" altLang="en-US" dirty="0"/>
          </a:p>
        </p:txBody>
      </p:sp>
    </p:spTree>
    <p:extLst>
      <p:ext uri="{BB962C8B-B14F-4D97-AF65-F5344CB8AC3E}">
        <p14:creationId xmlns:p14="http://schemas.microsoft.com/office/powerpoint/2010/main" val="1028082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792" y="-51515"/>
            <a:ext cx="12192000" cy="6945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571" t="29049" r="14542" b="21567"/>
          <a:stretch/>
        </p:blipFill>
        <p:spPr bwMode="auto">
          <a:xfrm>
            <a:off x="170201" y="218940"/>
            <a:ext cx="11598476" cy="6440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4CE05BE-1510-4BF9-B87A-E3BAF5EBDA19}" type="slidenum">
              <a:rPr lang="zh-TW" altLang="en-US" smtClean="0"/>
              <a:pPr/>
              <a:t>6</a:t>
            </a:fld>
            <a:endParaRPr lang="zh-TW" altLang="en-US" dirty="0"/>
          </a:p>
        </p:txBody>
      </p:sp>
      <p:sp>
        <p:nvSpPr>
          <p:cNvPr id="4" name="TextBox 3"/>
          <p:cNvSpPr txBox="1"/>
          <p:nvPr/>
        </p:nvSpPr>
        <p:spPr>
          <a:xfrm>
            <a:off x="7225123" y="6501324"/>
            <a:ext cx="4312809" cy="307777"/>
          </a:xfrm>
          <a:prstGeom prst="rect">
            <a:avLst/>
          </a:prstGeom>
          <a:noFill/>
        </p:spPr>
        <p:txBody>
          <a:bodyPr wrap="square" rtlCol="0">
            <a:spAutoFit/>
          </a:bodyPr>
          <a:lstStyle/>
          <a:p>
            <a:r>
              <a:rPr lang="en-GB" sz="1400" dirty="0" smtClean="0"/>
              <a:t>Source : </a:t>
            </a:r>
            <a:r>
              <a:rPr lang="en-GB" sz="1400" dirty="0" smtClean="0">
                <a:hlinkClick r:id="rId4"/>
              </a:rPr>
              <a:t>http://</a:t>
            </a:r>
            <a:r>
              <a:rPr lang="en-GB" sz="1400" dirty="0" smtClean="0">
                <a:hlinkClick r:id="rId4"/>
              </a:rPr>
              <a:t>www.euflegt.efi.int/vpa-countries</a:t>
            </a:r>
            <a:r>
              <a:rPr lang="en-GB" sz="1400" dirty="0" smtClean="0"/>
              <a:t> </a:t>
            </a:r>
            <a:endParaRPr lang="en-GB" sz="1400" dirty="0"/>
          </a:p>
        </p:txBody>
      </p:sp>
      <p:sp>
        <p:nvSpPr>
          <p:cNvPr id="2" name="Title 1"/>
          <p:cNvSpPr>
            <a:spLocks noGrp="1"/>
          </p:cNvSpPr>
          <p:nvPr>
            <p:ph type="title"/>
          </p:nvPr>
        </p:nvSpPr>
        <p:spPr>
          <a:xfrm>
            <a:off x="139522" y="12879"/>
            <a:ext cx="3260501" cy="875763"/>
          </a:xfrm>
        </p:spPr>
        <p:txBody>
          <a:bodyPr>
            <a:normAutofit/>
          </a:bodyPr>
          <a:lstStyle/>
          <a:p>
            <a:r>
              <a:rPr lang="fr-FR" dirty="0" smtClean="0">
                <a:solidFill>
                  <a:srgbClr val="006600"/>
                </a:solidFill>
              </a:rPr>
              <a:t>Évolution des APV</a:t>
            </a:r>
            <a:endParaRPr lang="fr-FR" dirty="0">
              <a:solidFill>
                <a:srgbClr val="006600"/>
              </a:solidFill>
            </a:endParaRPr>
          </a:p>
        </p:txBody>
      </p:sp>
    </p:spTree>
    <p:extLst>
      <p:ext uri="{BB962C8B-B14F-4D97-AF65-F5344CB8AC3E}">
        <p14:creationId xmlns:p14="http://schemas.microsoft.com/office/powerpoint/2010/main" val="13450929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56184" y="1164771"/>
            <a:ext cx="9333915" cy="1143000"/>
          </a:xfrm>
        </p:spPr>
        <p:txBody>
          <a:bodyPr>
            <a:normAutofit/>
          </a:bodyPr>
          <a:lstStyle/>
          <a:p>
            <a:r>
              <a:rPr lang="fr-FR" dirty="0" smtClean="0">
                <a:solidFill>
                  <a:srgbClr val="006600"/>
                </a:solidFill>
              </a:rPr>
              <a:t>Système FLEGT d’autorisation des importations de bois</a:t>
            </a:r>
            <a:endParaRPr lang="fr-FR" dirty="0">
              <a:solidFill>
                <a:srgbClr val="006600"/>
              </a:solidFill>
            </a:endParaRPr>
          </a:p>
        </p:txBody>
      </p:sp>
      <p:sp>
        <p:nvSpPr>
          <p:cNvPr id="26627" name="Rectangle 3"/>
          <p:cNvSpPr>
            <a:spLocks noGrp="1" noChangeArrowheads="1"/>
          </p:cNvSpPr>
          <p:nvPr>
            <p:ph idx="1"/>
          </p:nvPr>
        </p:nvSpPr>
        <p:spPr>
          <a:xfrm>
            <a:off x="356186" y="2214336"/>
            <a:ext cx="6699708" cy="4643664"/>
          </a:xfrm>
        </p:spPr>
        <p:txBody>
          <a:bodyPr>
            <a:normAutofit lnSpcReduction="10000"/>
          </a:bodyPr>
          <a:lstStyle/>
          <a:p>
            <a:pPr>
              <a:lnSpc>
                <a:spcPct val="90000"/>
              </a:lnSpc>
            </a:pPr>
            <a:r>
              <a:rPr lang="fr-FR" dirty="0" smtClean="0"/>
              <a:t>Élément central de l’APV, également appelé système de vérification de la légalité du bois (SVLB).</a:t>
            </a:r>
            <a:endParaRPr lang="fr-FR" sz="2400" dirty="0" smtClean="0"/>
          </a:p>
          <a:p>
            <a:r>
              <a:rPr lang="fr-FR" dirty="0" smtClean="0"/>
              <a:t>Cinq éléments principaux : </a:t>
            </a:r>
          </a:p>
          <a:p>
            <a:pPr lvl="1" eaLnBrk="1" hangingPunct="1">
              <a:buFont typeface="Wingdings" panose="05000000000000000000" pitchFamily="2" charset="2"/>
              <a:buChar char="§"/>
            </a:pPr>
            <a:r>
              <a:rPr lang="fr-FR" dirty="0" smtClean="0"/>
              <a:t>Définition de la légalité (forêt-port)</a:t>
            </a:r>
          </a:p>
          <a:p>
            <a:pPr lvl="1" eaLnBrk="1" hangingPunct="1">
              <a:buFont typeface="Wingdings" panose="05000000000000000000" pitchFamily="2" charset="2"/>
              <a:buChar char="§"/>
            </a:pPr>
            <a:r>
              <a:rPr lang="fr-FR" dirty="0" smtClean="0"/>
              <a:t>Contrôle de la chaîne d’approvisionnement (traçabilité)</a:t>
            </a:r>
          </a:p>
          <a:p>
            <a:pPr lvl="1" eaLnBrk="1" hangingPunct="1">
              <a:buFont typeface="Wingdings" panose="05000000000000000000" pitchFamily="2" charset="2"/>
              <a:buChar char="§"/>
            </a:pPr>
            <a:r>
              <a:rPr lang="fr-FR" dirty="0" smtClean="0"/>
              <a:t>Vérification (forêt et chaîne d’approvisionnement)</a:t>
            </a:r>
          </a:p>
          <a:p>
            <a:pPr lvl="1" eaLnBrk="1" hangingPunct="1">
              <a:buFont typeface="Wingdings" panose="05000000000000000000" pitchFamily="2" charset="2"/>
              <a:buChar char="§"/>
            </a:pPr>
            <a:r>
              <a:rPr lang="fr-FR" dirty="0" smtClean="0"/>
              <a:t>Délivrance d’autorisations (</a:t>
            </a:r>
            <a:r>
              <a:rPr lang="fr-FR" b="1" u="sng" dirty="0" smtClean="0"/>
              <a:t>autorisations</a:t>
            </a:r>
            <a:r>
              <a:rPr lang="fr-FR" u="sng" dirty="0" smtClean="0"/>
              <a:t> </a:t>
            </a:r>
            <a:r>
              <a:rPr lang="fr-FR" b="1" u="sng" dirty="0" smtClean="0"/>
              <a:t>FLEGT</a:t>
            </a:r>
            <a:r>
              <a:rPr lang="fr-FR" dirty="0" smtClean="0"/>
              <a:t>)</a:t>
            </a:r>
          </a:p>
          <a:p>
            <a:pPr lvl="1" eaLnBrk="1" hangingPunct="1">
              <a:buFont typeface="Wingdings" panose="05000000000000000000" pitchFamily="2" charset="2"/>
              <a:buChar char="§"/>
            </a:pPr>
            <a:r>
              <a:rPr lang="fr-FR" dirty="0" smtClean="0"/>
              <a:t>Contrôle indépendant</a:t>
            </a:r>
            <a:endParaRPr lang="en-GB"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7</a:t>
            </a:fld>
            <a:endParaRPr lang="zh-TW"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81850" y="2013697"/>
            <a:ext cx="5010150" cy="3619500"/>
          </a:xfrm>
          <a:prstGeom prst="rect">
            <a:avLst/>
          </a:prstGeom>
        </p:spPr>
      </p:pic>
    </p:spTree>
    <p:extLst>
      <p:ext uri="{BB962C8B-B14F-4D97-AF65-F5344CB8AC3E}">
        <p14:creationId xmlns:p14="http://schemas.microsoft.com/office/powerpoint/2010/main" val="1085203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8637"/>
            <a:ext cx="12192000" cy="6945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8674" name="Picture 2"/>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t="2040"/>
          <a:stretch/>
        </p:blipFill>
        <p:spPr>
          <a:xfrm>
            <a:off x="12877" y="103031"/>
            <a:ext cx="5572833" cy="6805986"/>
          </a:xfrm>
          <a:noFill/>
          <a:ln>
            <a:noFill/>
          </a:ln>
        </p:spPr>
      </p:pic>
      <p:sp>
        <p:nvSpPr>
          <p:cNvPr id="3" name="TextBox 2"/>
          <p:cNvSpPr txBox="1"/>
          <p:nvPr/>
        </p:nvSpPr>
        <p:spPr>
          <a:xfrm>
            <a:off x="6332560" y="1453268"/>
            <a:ext cx="5206909" cy="2677656"/>
          </a:xfrm>
          <a:prstGeom prst="rect">
            <a:avLst/>
          </a:prstGeom>
          <a:noFill/>
        </p:spPr>
        <p:txBody>
          <a:bodyPr wrap="square" rtlCol="0">
            <a:spAutoFit/>
          </a:bodyPr>
          <a:lstStyle/>
          <a:p>
            <a:r>
              <a:rPr lang="fr-FR" sz="2400" dirty="0" smtClean="0"/>
              <a:t>Impact relatif de la mise en œuvre de la gestion durable des forêts dans quelques unités de gestion forestière (UGF) et de la mise en œuvre des aspects de durabilité exigés par un éventail de lois identifiées dans un APV au niveau national.</a:t>
            </a:r>
            <a:endParaRPr lang="fr-FR"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8</a:t>
            </a:fld>
            <a:endParaRPr lang="zh-TW" altLang="en-US"/>
          </a:p>
        </p:txBody>
      </p:sp>
      <p:cxnSp>
        <p:nvCxnSpPr>
          <p:cNvPr id="6" name="Gerade Verbindung 5"/>
          <p:cNvCxnSpPr/>
          <p:nvPr/>
        </p:nvCxnSpPr>
        <p:spPr>
          <a:xfrm>
            <a:off x="6169069" y="1091867"/>
            <a:ext cx="6096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6169069" y="199315"/>
            <a:ext cx="5679583" cy="892552"/>
          </a:xfrm>
          <a:prstGeom prst="rect">
            <a:avLst/>
          </a:prstGeom>
          <a:noFill/>
        </p:spPr>
        <p:txBody>
          <a:bodyPr wrap="square" rtlCol="0">
            <a:spAutoFit/>
          </a:bodyPr>
          <a:lstStyle/>
          <a:p>
            <a:r>
              <a:rPr lang="fr-FR" sz="2600" b="1" dirty="0" smtClean="0">
                <a:solidFill>
                  <a:srgbClr val="006600"/>
                </a:solidFill>
              </a:rPr>
              <a:t>Représentation schématique de la mise en œuvre des processus UGF et APV</a:t>
            </a:r>
            <a:endParaRPr lang="fr-FR" sz="2600" b="1" dirty="0">
              <a:solidFill>
                <a:srgbClr val="006600"/>
              </a:solidFill>
            </a:endParaRPr>
          </a:p>
        </p:txBody>
      </p:sp>
    </p:spTree>
    <p:extLst>
      <p:ext uri="{BB962C8B-B14F-4D97-AF65-F5344CB8AC3E}">
        <p14:creationId xmlns:p14="http://schemas.microsoft.com/office/powerpoint/2010/main" val="4219842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57099" y="1196272"/>
            <a:ext cx="8229600" cy="1143000"/>
          </a:xfrm>
        </p:spPr>
        <p:txBody>
          <a:bodyPr>
            <a:normAutofit/>
          </a:bodyPr>
          <a:lstStyle/>
          <a:p>
            <a:r>
              <a:rPr lang="fr-FR" dirty="0" smtClean="0">
                <a:solidFill>
                  <a:srgbClr val="006600"/>
                </a:solidFill>
              </a:rPr>
              <a:t>Éléments clés du Plan d’action FLEGT </a:t>
            </a:r>
            <a:endParaRPr lang="en-US" dirty="0" smtClean="0">
              <a:solidFill>
                <a:srgbClr val="006600"/>
              </a:solidFill>
            </a:endParaRPr>
          </a:p>
        </p:txBody>
      </p:sp>
      <p:sp>
        <p:nvSpPr>
          <p:cNvPr id="29699" name="Rectangle 3"/>
          <p:cNvSpPr>
            <a:spLocks noGrp="1" noChangeArrowheads="1"/>
          </p:cNvSpPr>
          <p:nvPr>
            <p:ph idx="1"/>
          </p:nvPr>
        </p:nvSpPr>
        <p:spPr>
          <a:xfrm>
            <a:off x="357099" y="2206625"/>
            <a:ext cx="7085101" cy="4525963"/>
          </a:xfrm>
        </p:spPr>
        <p:txBody>
          <a:bodyPr>
            <a:normAutofit lnSpcReduction="10000"/>
          </a:bodyPr>
          <a:lstStyle/>
          <a:p>
            <a:pPr marL="381000" indent="-381000" algn="just">
              <a:buFontTx/>
              <a:buAutoNum type="arabicPeriod"/>
            </a:pPr>
            <a:r>
              <a:rPr lang="fr-FR" dirty="0" smtClean="0"/>
              <a:t>Appui aux pays producteurs de bois</a:t>
            </a:r>
          </a:p>
          <a:p>
            <a:pPr marL="381000" indent="-381000" algn="just">
              <a:buFontTx/>
              <a:buAutoNum type="arabicPeriod"/>
            </a:pPr>
            <a:r>
              <a:rPr lang="fr-FR" dirty="0" smtClean="0"/>
              <a:t>Appui aux initiatives du secteur privé</a:t>
            </a:r>
          </a:p>
          <a:p>
            <a:pPr marL="381000" indent="-381000" algn="just">
              <a:buFontTx/>
              <a:buAutoNum type="arabicPeriod"/>
            </a:pPr>
            <a:r>
              <a:rPr lang="fr-FR" dirty="0" smtClean="0"/>
              <a:t>Garanties pour les investissements</a:t>
            </a:r>
          </a:p>
          <a:p>
            <a:pPr marL="381000" indent="-381000">
              <a:buFontTx/>
              <a:buAutoNum type="arabicPeriod"/>
            </a:pPr>
            <a:r>
              <a:rPr lang="fr-FR" dirty="0" smtClean="0"/>
              <a:t>Problème du bois de la guerre </a:t>
            </a:r>
          </a:p>
          <a:p>
            <a:pPr marL="381000" indent="-381000">
              <a:buFontTx/>
              <a:buAutoNum type="arabicPeriod"/>
            </a:pPr>
            <a:r>
              <a:rPr lang="fr-FR" dirty="0" smtClean="0"/>
              <a:t>Activités visant à promouvoir le commerce du bois légal</a:t>
            </a:r>
          </a:p>
          <a:p>
            <a:pPr marL="781050" lvl="1" indent="-381000"/>
            <a:r>
              <a:rPr lang="fr-FR" dirty="0" smtClean="0"/>
              <a:t>Accords de partenariat volontaires </a:t>
            </a:r>
          </a:p>
          <a:p>
            <a:pPr marL="381000" indent="-381000" algn="just">
              <a:buFontTx/>
              <a:buAutoNum type="arabicPeriod"/>
            </a:pPr>
            <a:r>
              <a:rPr lang="fr-FR" dirty="0" smtClean="0"/>
              <a:t>Options législatives supplémentaires</a:t>
            </a:r>
          </a:p>
          <a:p>
            <a:pPr marL="781050" lvl="1" indent="-381000" algn="just"/>
            <a:r>
              <a:rPr lang="fr-FR" dirty="0" smtClean="0"/>
              <a:t>Règlement Bois de l’UE (diligence raisonnée)</a:t>
            </a:r>
          </a:p>
          <a:p>
            <a:pPr marL="381000" indent="-381000" algn="just">
              <a:buFontTx/>
              <a:buAutoNum type="arabicPeriod"/>
            </a:pPr>
            <a:r>
              <a:rPr lang="fr-FR" dirty="0" smtClean="0"/>
              <a:t>Politiques des marchés publics du bois </a:t>
            </a:r>
            <a:endParaRPr lang="fr-FR" dirty="0"/>
          </a:p>
        </p:txBody>
      </p:sp>
      <p:sp>
        <p:nvSpPr>
          <p:cNvPr id="4" name="Oval 89"/>
          <p:cNvSpPr>
            <a:spLocks noChangeArrowheads="1"/>
          </p:cNvSpPr>
          <p:nvPr/>
        </p:nvSpPr>
        <p:spPr bwMode="auto">
          <a:xfrm>
            <a:off x="1064525" y="5551713"/>
            <a:ext cx="5950423" cy="533401"/>
          </a:xfrm>
          <a:prstGeom prst="ellipse">
            <a:avLst/>
          </a:prstGeom>
          <a:noFill/>
          <a:ln w="31750">
            <a:solidFill>
              <a:srgbClr val="FF0000"/>
            </a:solidFill>
            <a:round/>
            <a:headEnd/>
            <a:tailEnd/>
          </a:ln>
        </p:spPr>
        <p:txBody>
          <a:bodyPr wrap="none" anchor="ctr"/>
          <a:lstStyle/>
          <a:p>
            <a:endParaRPr lang="nl-NL"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9</a:t>
            </a:fld>
            <a:endParaRPr lang="zh-TW"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00900" y="2175903"/>
            <a:ext cx="4991100" cy="4133850"/>
          </a:xfrm>
          <a:prstGeom prst="rect">
            <a:avLst/>
          </a:prstGeom>
        </p:spPr>
      </p:pic>
    </p:spTree>
    <p:extLst>
      <p:ext uri="{BB962C8B-B14F-4D97-AF65-F5344CB8AC3E}">
        <p14:creationId xmlns:p14="http://schemas.microsoft.com/office/powerpoint/2010/main" val="11579881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ABBA6C-8578-483A-88D9-0D4496FF22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www.w3.org/XML/1998/namespace"/>
    <ds:schemaRef ds:uri="http://schemas.microsoft.com/office/2006/documentManagement/types"/>
    <ds:schemaRef ds:uri="http://schemas.microsoft.com/office/2006/metadata/properties"/>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1268</Words>
  <Application>Microsoft Office PowerPoint</Application>
  <PresentationFormat>Benutzerdefiniert</PresentationFormat>
  <Paragraphs>163</Paragraphs>
  <Slides>15</Slides>
  <Notes>14</Notes>
  <HiddenSlides>0</HiddenSlides>
  <MMClips>0</MMClips>
  <ScaleCrop>false</ScaleCrop>
  <HeadingPairs>
    <vt:vector size="4" baseType="variant">
      <vt:variant>
        <vt:lpstr>Design</vt:lpstr>
      </vt:variant>
      <vt:variant>
        <vt:i4>2</vt:i4>
      </vt:variant>
      <vt:variant>
        <vt:lpstr>Folientitel</vt:lpstr>
      </vt:variant>
      <vt:variant>
        <vt:i4>15</vt:i4>
      </vt:variant>
    </vt:vector>
  </HeadingPairs>
  <TitlesOfParts>
    <vt:vector size="17" baseType="lpstr">
      <vt:lpstr>Office Theme</vt:lpstr>
      <vt:lpstr>2_Office Theme</vt:lpstr>
      <vt:lpstr>Important : mentions légales – VEUILLEZ LIRE CE QUI SUIT</vt:lpstr>
      <vt:lpstr>Règlement Bois de l’UE – Formation des formateurs</vt:lpstr>
      <vt:lpstr>Éléments clés du Plan d’action FLEGT </vt:lpstr>
      <vt:lpstr>PowerPoint-Präsentation</vt:lpstr>
      <vt:lpstr>APV FLEGT – évolution </vt:lpstr>
      <vt:lpstr>Évolution des APV</vt:lpstr>
      <vt:lpstr>Système FLEGT d’autorisation des importations de bois</vt:lpstr>
      <vt:lpstr>PowerPoint-Präsentation</vt:lpstr>
      <vt:lpstr>Éléments clés du Plan d’action FLEGT </vt:lpstr>
      <vt:lpstr>Respect du Règlement</vt:lpstr>
      <vt:lpstr>Éléments clés du Plan d’action FLEGT </vt:lpstr>
      <vt:lpstr>Politiques de passation de marchés publics</vt:lpstr>
      <vt:lpstr>Preuve de respect des politiques de passation de marchés publics</vt:lpstr>
      <vt:lpstr>Synthèse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75</cp:revision>
  <dcterms:created xsi:type="dcterms:W3CDTF">2013-11-14T15:38:49Z</dcterms:created>
  <dcterms:modified xsi:type="dcterms:W3CDTF">2014-12-01T16:48:12Z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